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61" r:id="rId3"/>
    <p:sldId id="258" r:id="rId4"/>
    <p:sldId id="259" r:id="rId5"/>
    <p:sldId id="260" r:id="rId6"/>
  </p:sldIdLst>
  <p:sldSz cx="6858000" cy="9906000" type="A4"/>
  <p:notesSz cx="6858000" cy="9926638"/>
  <p:defaultTextStyle>
    <a:defPPr>
      <a:defRPr lang="en-US"/>
    </a:defPPr>
    <a:lvl1pPr marL="0" algn="l" defTabSz="457133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1pPr>
    <a:lvl2pPr marL="457133" algn="l" defTabSz="457133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2pPr>
    <a:lvl3pPr marL="914266" algn="l" defTabSz="457133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3pPr>
    <a:lvl4pPr marL="1371399" algn="l" defTabSz="457133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4pPr>
    <a:lvl5pPr marL="1828532" algn="l" defTabSz="457133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5pPr>
    <a:lvl6pPr marL="2285665" algn="l" defTabSz="457133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6pPr>
    <a:lvl7pPr marL="2742798" algn="l" defTabSz="457133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7pPr>
    <a:lvl8pPr marL="3199931" algn="l" defTabSz="457133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8pPr>
    <a:lvl9pPr marL="3657064" algn="l" defTabSz="457133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25" autoAdjust="0"/>
    <p:restoredTop sz="94660"/>
  </p:normalViewPr>
  <p:slideViewPr>
    <p:cSldViewPr snapToGrid="0">
      <p:cViewPr>
        <p:scale>
          <a:sx n="100" d="100"/>
          <a:sy n="100" d="100"/>
        </p:scale>
        <p:origin x="171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xmlns="" id="{0A948C06-F7D7-4872-AC54-D56568C40DB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CA16C201-56D9-42B1-91DB-92380F28681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46E387-58D0-40AA-A111-39025C8DE5A5}" type="datetimeFigureOut">
              <a:rPr lang="fr-FR" smtClean="0"/>
              <a:t>17/09/2019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CBF02CFE-A077-47B6-A7C0-3D0CE975102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3E98511-98FD-4F53-85BC-630702199D3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942975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17C46C-43A9-4CC6-ABA8-CCA27B0BD1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294236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F20955-6C47-4586-98EC-FFC38E96B8F7}" type="datetimeFigureOut">
              <a:rPr lang="fr-FR" smtClean="0"/>
              <a:t>17/09/2019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70125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776788"/>
            <a:ext cx="5486400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942975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A7939E-2C09-4915-8039-A09DC60D8B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636771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26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3" algn="l" defTabSz="91426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66" algn="l" defTabSz="91426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99" algn="l" defTabSz="91426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32" algn="l" defTabSz="91426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65" algn="l" defTabSz="91426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98" algn="l" defTabSz="91426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31" algn="l" defTabSz="91426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64" algn="l" defTabSz="91426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5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0D14-03F7-4F0D-A834-CBE5F1B767A5}" type="datetimeFigureOut">
              <a:rPr lang="fr-FR" smtClean="0"/>
              <a:t>17/09/2019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85C76-BE70-4258-8668-C07A75A9D8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2992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0D14-03F7-4F0D-A834-CBE5F1B767A5}" type="datetimeFigureOut">
              <a:rPr lang="fr-FR" smtClean="0"/>
              <a:t>17/09/2019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85C76-BE70-4258-8668-C07A75A9D8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624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4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4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0D14-03F7-4F0D-A834-CBE5F1B767A5}" type="datetimeFigureOut">
              <a:rPr lang="fr-FR" smtClean="0"/>
              <a:t>17/09/2019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85C76-BE70-4258-8668-C07A75A9D8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0201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0D14-03F7-4F0D-A834-CBE5F1B767A5}" type="datetimeFigureOut">
              <a:rPr lang="fr-FR" smtClean="0"/>
              <a:t>17/09/2019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85C76-BE70-4258-8668-C07A75A9D8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5331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469625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0D14-03F7-4F0D-A834-CBE5F1B767A5}" type="datetimeFigureOut">
              <a:rPr lang="fr-FR" smtClean="0"/>
              <a:t>17/09/2019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85C76-BE70-4258-8668-C07A75A9D8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8475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0D14-03F7-4F0D-A834-CBE5F1B767A5}" type="datetimeFigureOut">
              <a:rPr lang="fr-FR" smtClean="0"/>
              <a:t>17/09/2019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85C76-BE70-4258-8668-C07A75A9D8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231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0D14-03F7-4F0D-A834-CBE5F1B767A5}" type="datetimeFigureOut">
              <a:rPr lang="fr-FR" smtClean="0"/>
              <a:t>17/09/2019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85C76-BE70-4258-8668-C07A75A9D8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8794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0D14-03F7-4F0D-A834-CBE5F1B767A5}" type="datetimeFigureOut">
              <a:rPr lang="fr-FR" smtClean="0"/>
              <a:t>17/09/2019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85C76-BE70-4258-8668-C07A75A9D8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0291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0D14-03F7-4F0D-A834-CBE5F1B767A5}" type="datetimeFigureOut">
              <a:rPr lang="fr-FR" smtClean="0"/>
              <a:t>17/09/2019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85C76-BE70-4258-8668-C07A75A9D8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4696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1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0D14-03F7-4F0D-A834-CBE5F1B767A5}" type="datetimeFigureOut">
              <a:rPr lang="fr-FR" smtClean="0"/>
              <a:t>17/09/2019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85C76-BE70-4258-8668-C07A75A9D8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7920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1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0D14-03F7-4F0D-A834-CBE5F1B767A5}" type="datetimeFigureOut">
              <a:rPr lang="fr-FR" smtClean="0"/>
              <a:t>17/09/2019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85C76-BE70-4258-8668-C07A75A9D8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4405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A0D14-03F7-4F0D-A834-CBE5F1B767A5}" type="datetimeFigureOut">
              <a:rPr lang="fr-FR" smtClean="0"/>
              <a:t>17/09/2019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8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85C76-BE70-4258-8668-C07A75A9D8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9679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dfreephotos.com/vector-images/three-people-working-together-vector-clipart.png.php" TargetMode="External"/><Relationship Id="rId3" Type="http://schemas.openxmlformats.org/officeDocument/2006/relationships/image" Target="../media/image2.jpeg"/><Relationship Id="rId7" Type="http://schemas.microsoft.com/office/2007/relationships/hdphoto" Target="../media/hdphoto1.wdp"/><Relationship Id="rId12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2.wdp"/><Relationship Id="rId5" Type="http://schemas.openxmlformats.org/officeDocument/2006/relationships/image" Target="../media/image4.png"/><Relationship Id="rId10" Type="http://schemas.openxmlformats.org/officeDocument/2006/relationships/image" Target="../media/image7.png"/><Relationship Id="rId4" Type="http://schemas.openxmlformats.org/officeDocument/2006/relationships/image" Target="../media/image3.jpe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10.jpeg"/><Relationship Id="rId7" Type="http://schemas.openxmlformats.org/officeDocument/2006/relationships/image" Target="../media/image13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3.wdp"/><Relationship Id="rId11" Type="http://schemas.openxmlformats.org/officeDocument/2006/relationships/image" Target="../media/image17.jpeg"/><Relationship Id="rId5" Type="http://schemas.openxmlformats.org/officeDocument/2006/relationships/image" Target="../media/image12.png"/><Relationship Id="rId10" Type="http://schemas.openxmlformats.org/officeDocument/2006/relationships/image" Target="../media/image16.jpeg"/><Relationship Id="rId4" Type="http://schemas.openxmlformats.org/officeDocument/2006/relationships/image" Target="../media/image11.jpeg"/><Relationship Id="rId9" Type="http://schemas.openxmlformats.org/officeDocument/2006/relationships/image" Target="../media/image15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hyperlink" Target="http://www.pngall.com/paper-sheet-png/download/2439" TargetMode="External"/><Relationship Id="rId7" Type="http://schemas.openxmlformats.org/officeDocument/2006/relationships/image" Target="../media/image21.sv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5" Type="http://schemas.openxmlformats.org/officeDocument/2006/relationships/image" Target="../media/image19.svg"/><Relationship Id="rId10" Type="http://schemas.openxmlformats.org/officeDocument/2006/relationships/hyperlink" Target="https://de.wikipedia.org/wiki/Blu-Tack" TargetMode="External"/><Relationship Id="rId4" Type="http://schemas.openxmlformats.org/officeDocument/2006/relationships/image" Target="../media/image19.png"/><Relationship Id="rId9" Type="http://schemas.openxmlformats.org/officeDocument/2006/relationships/image" Target="../media/image22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4.svg"/><Relationship Id="rId7" Type="http://schemas.openxmlformats.org/officeDocument/2006/relationships/image" Target="../media/image28.sv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png"/><Relationship Id="rId5" Type="http://schemas.openxmlformats.org/officeDocument/2006/relationships/image" Target="../media/image26.svg"/><Relationship Id="rId4" Type="http://schemas.openxmlformats.org/officeDocument/2006/relationships/image" Target="../media/image24.png"/><Relationship Id="rId9" Type="http://schemas.openxmlformats.org/officeDocument/2006/relationships/image" Target="../media/image30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/3.0/fr/" TargetMode="External"/><Relationship Id="rId2" Type="http://schemas.openxmlformats.org/officeDocument/2006/relationships/hyperlink" Target="https://www.linkedin.com/in/romuald-senathirajah-1b994297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xmlns="" id="{8F54CC7A-2683-4D5C-BC2E-362AA3F066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079993"/>
              </p:ext>
            </p:extLst>
          </p:nvPr>
        </p:nvGraphicFramePr>
        <p:xfrm>
          <a:off x="21036" y="1"/>
          <a:ext cx="6836964" cy="98579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16824">
                  <a:extLst>
                    <a:ext uri="{9D8B030D-6E8A-4147-A177-3AD203B41FA5}">
                      <a16:colId xmlns:a16="http://schemas.microsoft.com/office/drawing/2014/main" xmlns="" val="1612185270"/>
                    </a:ext>
                  </a:extLst>
                </a:gridCol>
                <a:gridCol w="3420140">
                  <a:extLst>
                    <a:ext uri="{9D8B030D-6E8A-4147-A177-3AD203B41FA5}">
                      <a16:colId xmlns:a16="http://schemas.microsoft.com/office/drawing/2014/main" xmlns="" val="1787628615"/>
                    </a:ext>
                  </a:extLst>
                </a:gridCol>
              </a:tblGrid>
              <a:tr h="446566">
                <a:tc gridSpan="2">
                  <a:txBody>
                    <a:bodyPr/>
                    <a:lstStyle/>
                    <a:p>
                      <a:pPr marL="342900" marR="0" lvl="1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dirty="0">
                          <a:solidFill>
                            <a:schemeClr val="tx1"/>
                          </a:solidFill>
                        </a:rPr>
                        <a:t>Fiche de jeu #</a:t>
                      </a:r>
                      <a:r>
                        <a:rPr lang="fr-FR" sz="2800" b="1" dirty="0" err="1">
                          <a:solidFill>
                            <a:schemeClr val="tx1"/>
                          </a:solidFill>
                        </a:rPr>
                        <a:t>OnboardingWall</a:t>
                      </a:r>
                      <a:endParaRPr lang="fr-FR" sz="2400" b="1" dirty="0">
                        <a:solidFill>
                          <a:schemeClr val="tx1"/>
                        </a:solidFill>
                      </a:endParaRPr>
                    </a:p>
                    <a:p>
                      <a:pPr marL="342900" marR="0" lvl="1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</a:rPr>
                        <a:t>Tisser des liens autour d’une </a:t>
                      </a:r>
                      <a:r>
                        <a:rPr lang="fr-FR" sz="1100" b="1" dirty="0" smtClean="0">
                          <a:solidFill>
                            <a:schemeClr val="tx1"/>
                          </a:solidFill>
                        </a:rPr>
                        <a:t>cause commune </a:t>
                      </a:r>
                      <a:r>
                        <a:rPr lang="fr-FR" sz="1100" b="1" dirty="0">
                          <a:solidFill>
                            <a:schemeClr val="tx1"/>
                          </a:solidFill>
                        </a:rPr>
                        <a:t>: l’</a:t>
                      </a:r>
                      <a:r>
                        <a:rPr lang="fr-FR" sz="1100" b="1" dirty="0" err="1">
                          <a:solidFill>
                            <a:schemeClr val="tx1"/>
                          </a:solidFill>
                        </a:rPr>
                        <a:t>onboarding</a:t>
                      </a:r>
                      <a:r>
                        <a:rPr lang="fr-FR" sz="1100" b="1" dirty="0">
                          <a:solidFill>
                            <a:schemeClr val="tx1"/>
                          </a:solidFill>
                        </a:rPr>
                        <a:t> !</a:t>
                      </a:r>
                      <a:endParaRPr lang="fr-FR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64243360"/>
                  </a:ext>
                </a:extLst>
              </a:tr>
              <a:tr h="1259062">
                <a:tc>
                  <a:txBody>
                    <a:bodyPr/>
                    <a:lstStyle/>
                    <a:p>
                      <a:r>
                        <a:rPr lang="fr-FR" sz="1800" b="1" dirty="0">
                          <a:solidFill>
                            <a:schemeClr val="tx1"/>
                          </a:solidFill>
                        </a:rPr>
                        <a:t>#</a:t>
                      </a:r>
                      <a:r>
                        <a:rPr lang="fr-FR" sz="1800" b="1" dirty="0" err="1">
                          <a:solidFill>
                            <a:schemeClr val="tx1"/>
                          </a:solidFill>
                        </a:rPr>
                        <a:t>OnboardingWall</a:t>
                      </a:r>
                      <a:endParaRPr lang="fr-FR" sz="180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FR" sz="1050" b="1" dirty="0">
                          <a:solidFill>
                            <a:schemeClr val="tx1"/>
                          </a:solidFill>
                        </a:rPr>
                        <a:t>#</a:t>
                      </a:r>
                      <a:r>
                        <a:rPr lang="fr-FR" sz="1050" b="1" dirty="0" err="1">
                          <a:solidFill>
                            <a:schemeClr val="tx1"/>
                          </a:solidFill>
                        </a:rPr>
                        <a:t>OpenSeriousGame</a:t>
                      </a:r>
                      <a:endParaRPr lang="fr-FR" sz="1050" dirty="0">
                        <a:solidFill>
                          <a:schemeClr val="tx1"/>
                        </a:solidFill>
                      </a:endParaRPr>
                    </a:p>
                    <a:p>
                      <a:pPr lvl="1"/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  <a:p>
                      <a:pPr lvl="1"/>
                      <a:r>
                        <a:rPr lang="fr-FR" sz="1000" dirty="0">
                          <a:solidFill>
                            <a:schemeClr val="tx1"/>
                          </a:solidFill>
                        </a:rPr>
                        <a:t>L’objectif de cet atelier est de créer du lien (ou renforcer le lien existant) entre les membres d’un même collectif, grâce à une cause commune !</a:t>
                      </a:r>
                    </a:p>
                    <a:p>
                      <a:pPr lvl="1"/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  <a:p>
                      <a:pPr lvl="1"/>
                      <a:r>
                        <a:rPr lang="fr-FR" sz="1000" dirty="0">
                          <a:solidFill>
                            <a:schemeClr val="tx1"/>
                          </a:solidFill>
                        </a:rPr>
                        <a:t>Dans cet atelier, vous allez créer COLLECTIVEMENT un mur d’accueil (physique ou numérique) pour transmettre les choses les plus important(e)s (selon vous) aux nouveaux arrivants dans votre collectif. </a:t>
                      </a:r>
                    </a:p>
                    <a:p>
                      <a:pPr lvl="1"/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  <a:p>
                      <a:pPr lvl="1"/>
                      <a:r>
                        <a:rPr lang="fr-FR" sz="1000" dirty="0">
                          <a:solidFill>
                            <a:schemeClr val="tx1"/>
                          </a:solidFill>
                        </a:rPr>
                        <a:t>Ce mur sera composé de l’ensemble des messages d’équipes créées pendant l’atelier. </a:t>
                      </a: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1" dirty="0">
                          <a:solidFill>
                            <a:schemeClr val="tx1"/>
                          </a:solidFill>
                        </a:rPr>
                        <a:t>Instructions</a:t>
                      </a:r>
                    </a:p>
                    <a:p>
                      <a:endParaRPr lang="fr-FR" sz="1800" b="1" dirty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>
                        <a:buAutoNum type="arabicPeriod"/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</a:rPr>
                        <a:t>Formez des petits groupes 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</a:rPr>
                        <a:t>(Faites connaissance si vous ne vous connaissez pas encore, peu importe comment)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</a:rPr>
                        <a:t>Prenez un selfie de groupe 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</a:rPr>
                        <a:t>Décidez ensemble d’une phrase de bienvenue structurée comme telle : (remplir les zones à trous)</a:t>
                      </a:r>
                    </a:p>
                    <a:p>
                      <a:pPr marL="571500" lvl="1" indent="-228600">
                        <a:buFont typeface="Arial" panose="020B0604020202020204" pitchFamily="34" charset="0"/>
                        <a:buChar char="•"/>
                      </a:pPr>
                      <a:r>
                        <a:rPr lang="fr-FR" sz="1000" i="1" dirty="0">
                          <a:solidFill>
                            <a:schemeClr val="tx1"/>
                          </a:solidFill>
                        </a:rPr>
                        <a:t>« Bienvenue à toi cher(-ère) ……………..   : </a:t>
                      </a:r>
                    </a:p>
                    <a:p>
                      <a:pPr marL="571500" lvl="1" indent="-228600">
                        <a:buFont typeface="Arial" panose="020B0604020202020204" pitchFamily="34" charset="0"/>
                        <a:buChar char="•"/>
                      </a:pPr>
                      <a:r>
                        <a:rPr lang="fr-FR" sz="1000" i="1" dirty="0">
                          <a:solidFill>
                            <a:schemeClr val="tx1"/>
                          </a:solidFill>
                        </a:rPr>
                        <a:t>Nous te souhaitons…………………………………   . </a:t>
                      </a:r>
                    </a:p>
                    <a:p>
                      <a:pPr marL="571500" lvl="1" indent="-228600">
                        <a:buFont typeface="Arial" panose="020B0604020202020204" pitchFamily="34" charset="0"/>
                        <a:buChar char="•"/>
                      </a:pPr>
                      <a:r>
                        <a:rPr lang="fr-FR" sz="1000" i="1" dirty="0">
                          <a:solidFill>
                            <a:schemeClr val="tx1"/>
                          </a:solidFill>
                        </a:rPr>
                        <a:t>Et surtout, souviens toi de ………………….. »</a:t>
                      </a:r>
                    </a:p>
                    <a:p>
                      <a:pPr marL="571500" lvl="1" indent="-228600">
                        <a:buFont typeface="Arial" panose="020B0604020202020204" pitchFamily="34" charset="0"/>
                        <a:buChar char="•"/>
                      </a:pPr>
                      <a:r>
                        <a:rPr lang="fr-FR" sz="1000" i="0" dirty="0">
                          <a:solidFill>
                            <a:schemeClr val="tx1"/>
                          </a:solidFill>
                        </a:rPr>
                        <a:t>Vous serez limités dans le temps pour chaque partie du message et aurez le droit à UNE relecture (limitée dans le temps aussi) de tout votre message.</a:t>
                      </a:r>
                    </a:p>
                    <a:p>
                      <a:pPr marL="0" indent="0">
                        <a:buNone/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</a:rPr>
                        <a:t>5. Afficher/Publier votre message sur l’ #</a:t>
                      </a:r>
                      <a:r>
                        <a:rPr lang="fr-FR" sz="1000" dirty="0" err="1">
                          <a:solidFill>
                            <a:schemeClr val="tx1"/>
                          </a:solidFill>
                        </a:rPr>
                        <a:t>OnboardingWall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29604468"/>
                  </a:ext>
                </a:extLst>
              </a:tr>
              <a:tr h="1259062">
                <a:tc>
                  <a:txBody>
                    <a:bodyPr/>
                    <a:lstStyle/>
                    <a:p>
                      <a:pPr lvl="1"/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Astuces pour former un petit groupe</a:t>
                      </a:r>
                    </a:p>
                    <a:p>
                      <a:pPr marL="228600" marR="0" lvl="0" indent="-2286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Composez un groupe avec des personnes que vous connaissez mais que vous ne fréquentez pas tous les jours</a:t>
                      </a:r>
                    </a:p>
                    <a:p>
                      <a:pPr marL="228600" marR="0" lvl="0" indent="-2286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Souvenez vous : Vous allez contribuer à l’intégration dans le groupe au global, pas juste dans votre équipe de cette session</a:t>
                      </a:r>
                    </a:p>
                    <a:p>
                      <a:pPr marL="228600" marR="0" lvl="0" indent="-2286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Faire connaissance permet de savoir sur quel « ton » votre groupe donnera son message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391809759"/>
                  </a:ext>
                </a:extLst>
              </a:tr>
              <a:tr h="1259062">
                <a:tc>
                  <a:txBody>
                    <a:bodyPr/>
                    <a:lstStyle/>
                    <a:p>
                      <a:pPr lvl="1"/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  <a:p>
                      <a:pPr lvl="1"/>
                      <a:r>
                        <a:rPr lang="fr-FR" sz="1000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Astuces pour trouver une appellation d’arrivant(e)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228600" marR="0" lvl="0" indent="-2286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Pour plus de richesse : Pensez à un nom commun + un adjectif + un complément de nom (ex : « Bienvenue à toi cher(-ère) novice aguerri(e) de l’espace ») </a:t>
                      </a:r>
                    </a:p>
                    <a:p>
                      <a:pPr marL="228600" marR="0" lvl="0" indent="-2286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Pensez à vos points communs (ex : « Bienvenue à toi cher(-ère) passionné de technologie »)</a:t>
                      </a:r>
                    </a:p>
                    <a:p>
                      <a:pPr marL="228600" marR="0" lvl="0" indent="-2286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N’oubliez pas l’écriture inclusive (masculin féminin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3734307694"/>
                  </a:ext>
                </a:extLst>
              </a:tr>
              <a:tr h="1259062">
                <a:tc>
                  <a:txBody>
                    <a:bodyPr/>
                    <a:lstStyle/>
                    <a:p>
                      <a:pPr lvl="1"/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Astuces pour formuler un souhait</a:t>
                      </a:r>
                    </a:p>
                    <a:p>
                      <a:pPr marL="228600" marR="0" lvl="0" indent="-2286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Pensez à formuler une expérience (« Nous te souhaitons de découvrir … ».) plutôt qu’un acquis (« Nous te souhaitons un cadeau »).</a:t>
                      </a:r>
                    </a:p>
                    <a:p>
                      <a:pPr marL="228600" marR="0" lvl="0" indent="-2286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Vous pouvez vous </a:t>
                      </a:r>
                      <a:r>
                        <a:rPr kumimoji="0" lang="fr-FR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inpirer</a:t>
                      </a: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de ce que vous avez vécu vous-même, ou en mieux (« Nous te souhaitons d’apprendre tous les jours sur les technologies et toi-même »)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3296088618"/>
                  </a:ext>
                </a:extLst>
              </a:tr>
              <a:tr h="1259062">
                <a:tc>
                  <a:txBody>
                    <a:bodyPr/>
                    <a:lstStyle/>
                    <a:p>
                      <a:pPr lvl="1"/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Astuces pour un formuler une recommandation </a:t>
                      </a:r>
                    </a:p>
                    <a:p>
                      <a:pPr marL="228600" marR="0" lvl="0" indent="-2286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Pensez à un conseil que vous auriez aimé avoir reçu à votre arrivée </a:t>
                      </a:r>
                    </a:p>
                    <a:p>
                      <a:pPr marL="228600" marR="0" lvl="0" indent="-2286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Pensez à quelque chose de drôle ou marquant dans votre groupe</a:t>
                      </a:r>
                    </a:p>
                    <a:p>
                      <a:pPr marL="228600" marR="0" lvl="0" indent="-2286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La recommandation peut être absurde si vous le souhaitez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3425646973"/>
                  </a:ext>
                </a:extLst>
              </a:tr>
              <a:tr h="1259062">
                <a:tc>
                  <a:txBody>
                    <a:bodyPr/>
                    <a:lstStyle/>
                    <a:p>
                      <a:pPr lvl="1"/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Astuces pour le selfie d’#</a:t>
                      </a:r>
                      <a:r>
                        <a:rPr kumimoji="0" lang="fr-FR" sz="1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OnboardingWall</a:t>
                      </a:r>
                      <a:endParaRPr kumimoji="0" lang="fr-F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228600" marR="0" lvl="0" indent="-2286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Une photo prise avec une camera de loin + un retardateur vous permet plus de poses qu’un bout de bras</a:t>
                      </a:r>
                    </a:p>
                    <a:p>
                      <a:pPr marL="228600" marR="0" lvl="0" indent="-2286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Pensez à une photo que vous auriez aimé avoir à votre propre accueil </a:t>
                      </a:r>
                    </a:p>
                    <a:p>
                      <a:pPr marL="228600" marR="0" lvl="0" indent="-2286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Les accessoires, grimaces et postures accentuent les messages si bien choisis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762447883"/>
                  </a:ext>
                </a:extLst>
              </a:tr>
            </a:tbl>
          </a:graphicData>
        </a:graphic>
      </p:graphicFrame>
      <p:pic>
        <p:nvPicPr>
          <p:cNvPr id="1034" name="Picture 10" descr="RÃ©sultat de recherche d'images pour &quot;target icon png&quot;">
            <a:extLst>
              <a:ext uri="{FF2B5EF4-FFF2-40B4-BE49-F238E27FC236}">
                <a16:creationId xmlns:a16="http://schemas.microsoft.com/office/drawing/2014/main" xmlns="" id="{18144AE3-437E-4A12-B419-D1678A7546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31" y="1272493"/>
            <a:ext cx="335375" cy="33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ulle narrative : ronde 1">
            <a:extLst>
              <a:ext uri="{FF2B5EF4-FFF2-40B4-BE49-F238E27FC236}">
                <a16:creationId xmlns:a16="http://schemas.microsoft.com/office/drawing/2014/main" xmlns="" id="{8FEDD651-B675-4792-977D-9E63D5D04F52}"/>
              </a:ext>
            </a:extLst>
          </p:cNvPr>
          <p:cNvSpPr/>
          <p:nvPr/>
        </p:nvSpPr>
        <p:spPr>
          <a:xfrm>
            <a:off x="73731" y="4836588"/>
            <a:ext cx="1726842" cy="889399"/>
          </a:xfrm>
          <a:prstGeom prst="wedgeEllipseCallout">
            <a:avLst>
              <a:gd name="adj1" fmla="val 81879"/>
              <a:gd name="adj2" fmla="val -4716"/>
            </a:avLst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tx1"/>
                </a:solidFill>
              </a:rPr>
              <a:t>Bienvenue à toi, cher(-ère) </a:t>
            </a:r>
            <a:r>
              <a:rPr lang="fr-FR" sz="1000" dirty="0" err="1">
                <a:solidFill>
                  <a:schemeClr val="tx1"/>
                </a:solidFill>
              </a:rPr>
              <a:t>newbie</a:t>
            </a:r>
            <a:r>
              <a:rPr lang="fr-FR" sz="1000" dirty="0">
                <a:solidFill>
                  <a:schemeClr val="tx1"/>
                </a:solidFill>
              </a:rPr>
              <a:t> innocent du programme !</a:t>
            </a:r>
          </a:p>
        </p:txBody>
      </p:sp>
      <p:sp>
        <p:nvSpPr>
          <p:cNvPr id="5" name="Bulle narrative : ronde 4">
            <a:extLst>
              <a:ext uri="{FF2B5EF4-FFF2-40B4-BE49-F238E27FC236}">
                <a16:creationId xmlns:a16="http://schemas.microsoft.com/office/drawing/2014/main" xmlns="" id="{BC5588E5-50DD-49FC-9D48-6EA7AC045B2C}"/>
              </a:ext>
            </a:extLst>
          </p:cNvPr>
          <p:cNvSpPr/>
          <p:nvPr/>
        </p:nvSpPr>
        <p:spPr>
          <a:xfrm>
            <a:off x="73731" y="6132291"/>
            <a:ext cx="2401840" cy="460588"/>
          </a:xfrm>
          <a:prstGeom prst="wedgeEllipseCallout">
            <a:avLst>
              <a:gd name="adj1" fmla="val 61236"/>
              <a:gd name="adj2" fmla="val 18178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Nous te souhaitons de devenir la meilleure version de toi-même.</a:t>
            </a:r>
          </a:p>
        </p:txBody>
      </p:sp>
      <p:pic>
        <p:nvPicPr>
          <p:cNvPr id="1028" name="Picture 4" descr="RÃ©sultat de recherche d'images pour &quot;funny group selfie drawing&quot;">
            <a:extLst>
              <a:ext uri="{FF2B5EF4-FFF2-40B4-BE49-F238E27FC236}">
                <a16:creationId xmlns:a16="http://schemas.microsoft.com/office/drawing/2014/main" xmlns="" id="{874E1629-2A35-4F50-853D-5A901D88B3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4289" y="8634158"/>
            <a:ext cx="775000" cy="1146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Ã©sultat de recherche d'images pour &quot;funny group selfie drawing&quot;">
            <a:extLst>
              <a:ext uri="{FF2B5EF4-FFF2-40B4-BE49-F238E27FC236}">
                <a16:creationId xmlns:a16="http://schemas.microsoft.com/office/drawing/2014/main" xmlns="" id="{75B5FCDA-2103-424A-92EF-3DA52D03E9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418" y="8660289"/>
            <a:ext cx="993903" cy="1146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RÃ©sultat de recherche d'images pour &quot;funny group selfie drawing&quot;">
            <a:extLst>
              <a:ext uri="{FF2B5EF4-FFF2-40B4-BE49-F238E27FC236}">
                <a16:creationId xmlns:a16="http://schemas.microsoft.com/office/drawing/2014/main" xmlns="" id="{A9F291FC-2F36-43F5-832C-9F79C31B5A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150" y="8689865"/>
            <a:ext cx="775000" cy="1034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xmlns="" id="{A7EED2CA-343D-432E-854B-8F2235D5C031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>
                        <a14:foregroundMark x1="80875" y1="42179" x2="78708" y2="65810"/>
                        <a14:foregroundMark x1="86875" y1="52570" x2="89042" y2="64078"/>
                        <a14:backgroundMark x1="28792" y1="59497" x2="38250" y2="79106"/>
                        <a14:backgroundMark x1="33958" y1="60615" x2="38708" y2="8257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8"/>
              </a:ext>
            </a:extLst>
          </a:blip>
          <a:srcRect l="38700" r="4937"/>
          <a:stretch/>
        </p:blipFill>
        <p:spPr>
          <a:xfrm flipH="1">
            <a:off x="2132980" y="6132290"/>
            <a:ext cx="1092820" cy="1288696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xmlns="" id="{B22E8831-CAF2-4FBA-BDDC-628FE433FBFF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>
                        <a14:foregroundMark x1="80875" y1="42179" x2="78708" y2="65810"/>
                        <a14:foregroundMark x1="86875" y1="52570" x2="89042" y2="64078"/>
                        <a14:backgroundMark x1="28792" y1="59497" x2="38250" y2="79106"/>
                        <a14:backgroundMark x1="33958" y1="60615" x2="38708" y2="8257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8"/>
              </a:ext>
            </a:extLst>
          </a:blip>
          <a:srcRect l="38700" r="4937"/>
          <a:stretch/>
        </p:blipFill>
        <p:spPr>
          <a:xfrm flipH="1">
            <a:off x="2132980" y="7263432"/>
            <a:ext cx="1092820" cy="1288696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xmlns="" id="{0D5371A5-7DD8-4475-B640-E24B72C4611A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>
                        <a14:foregroundMark x1="80875" y1="42179" x2="78708" y2="65810"/>
                        <a14:foregroundMark x1="86875" y1="52570" x2="89042" y2="64078"/>
                        <a14:backgroundMark x1="28792" y1="59497" x2="38250" y2="79106"/>
                        <a14:backgroundMark x1="33958" y1="60615" x2="38708" y2="8257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8"/>
              </a:ext>
            </a:extLst>
          </a:blip>
          <a:srcRect l="38700" r="4937"/>
          <a:stretch/>
        </p:blipFill>
        <p:spPr>
          <a:xfrm flipH="1">
            <a:off x="2130259" y="4836589"/>
            <a:ext cx="1092820" cy="1288696"/>
          </a:xfrm>
          <a:prstGeom prst="rect">
            <a:avLst/>
          </a:prstGeom>
        </p:spPr>
      </p:pic>
      <p:sp>
        <p:nvSpPr>
          <p:cNvPr id="6" name="Bulle narrative : ronde 5">
            <a:extLst>
              <a:ext uri="{FF2B5EF4-FFF2-40B4-BE49-F238E27FC236}">
                <a16:creationId xmlns:a16="http://schemas.microsoft.com/office/drawing/2014/main" xmlns="" id="{91D457D7-7D45-4060-A7B7-189638D85CE5}"/>
              </a:ext>
            </a:extLst>
          </p:cNvPr>
          <p:cNvSpPr/>
          <p:nvPr/>
        </p:nvSpPr>
        <p:spPr>
          <a:xfrm>
            <a:off x="73731" y="7420986"/>
            <a:ext cx="1821976" cy="862576"/>
          </a:xfrm>
          <a:prstGeom prst="wedgeEllipseCallout">
            <a:avLst>
              <a:gd name="adj1" fmla="val 87766"/>
              <a:gd name="adj2" fmla="val 10384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Et surtout souviens toi de </a:t>
            </a:r>
            <a:r>
              <a:rPr lang="fr-FR" sz="1000" dirty="0" err="1"/>
              <a:t>croissanter</a:t>
            </a:r>
            <a:r>
              <a:rPr lang="fr-FR" sz="1000" dirty="0"/>
              <a:t> ton voisin lorsqu’il ne verrouille pas sa session </a:t>
            </a:r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xmlns="" id="{DA98FEB4-814B-4981-B242-1792B3A9AA6B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>
                        <a14:foregroundMark x1="80875" y1="42179" x2="78708" y2="65810"/>
                        <a14:foregroundMark x1="86875" y1="52570" x2="89042" y2="64078"/>
                        <a14:backgroundMark x1="28792" y1="59497" x2="38250" y2="79106"/>
                        <a14:backgroundMark x1="33958" y1="60615" x2="38708" y2="82570"/>
                        <a14:backgroundMark x1="69667" y1="48939" x2="62958" y2="84860"/>
                        <a14:backgroundMark x1="62958" y1="84860" x2="52792" y2="35251"/>
                        <a14:backgroundMark x1="52792" y1="35251" x2="49333" y2="74693"/>
                        <a14:backgroundMark x1="49333" y1="74693" x2="53625" y2="36704"/>
                        <a14:backgroundMark x1="53625" y1="36704" x2="41333" y2="76536"/>
                        <a14:backgroundMark x1="41333" y1="76536" x2="65583" y2="66369"/>
                        <a14:backgroundMark x1="65583" y1="66369" x2="56708" y2="28771"/>
                        <a14:backgroundMark x1="56708" y1="28771" x2="48542" y2="37430"/>
                        <a14:backgroundMark x1="70417" y1="49553" x2="68125" y2="75475"/>
                        <a14:backgroundMark x1="71583" y1="71453" x2="69667" y2="73743"/>
                        <a14:backgroundMark x1="73500" y1="68547" x2="63917" y2="77207"/>
                        <a14:backgroundMark x1="66583" y1="77207" x2="60458" y2="41006"/>
                        <a14:backgroundMark x1="60458" y1="41006" x2="71958" y2="63352"/>
                        <a14:backgroundMark x1="73500" y1="48380" x2="70792" y2="76648"/>
                        <a14:backgroundMark x1="73875" y1="48939" x2="73875" y2="59330"/>
                        <a14:backgroundMark x1="73500" y1="71453" x2="73875" y2="78380"/>
                        <a14:backgroundMark x1="73083" y1="67989" x2="74625" y2="7027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8"/>
              </a:ext>
            </a:extLst>
          </a:blip>
          <a:srcRect l="70417" r="4937"/>
          <a:stretch/>
        </p:blipFill>
        <p:spPr>
          <a:xfrm flipH="1">
            <a:off x="0" y="3521687"/>
            <a:ext cx="477868" cy="1288696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xmlns="" id="{B002F44A-7BDD-4897-A878-005E629BCF0A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>
                        <a14:foregroundMark x1="80875" y1="42179" x2="78708" y2="65810"/>
                        <a14:foregroundMark x1="86875" y1="52570" x2="89042" y2="64078"/>
                        <a14:backgroundMark x1="28792" y1="59497" x2="38250" y2="79106"/>
                        <a14:backgroundMark x1="33958" y1="60615" x2="38708" y2="82570"/>
                        <a14:backgroundMark x1="66000" y1="58883" x2="61417" y2="72179"/>
                        <a14:backgroundMark x1="64083" y1="66983" x2="58750" y2="71564"/>
                        <a14:backgroundMark x1="65625" y1="56592" x2="60667" y2="72737"/>
                        <a14:backgroundMark x1="65625" y1="54860" x2="65625" y2="54860"/>
                        <a14:backgroundMark x1="66417" y1="49106" x2="65250" y2="59441"/>
                        <a14:backgroundMark x1="65625" y1="44972" x2="64875" y2="53631"/>
                        <a14:backgroundMark x1="63708" y1="66313" x2="66417" y2="62849"/>
                        <a14:backgroundMark x1="65250" y1="46704" x2="51000" y2="79832"/>
                        <a14:backgroundMark x1="51000" y1="79832" x2="29042" y2="62291"/>
                        <a14:backgroundMark x1="29042" y1="62291" x2="33792" y2="865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8"/>
              </a:ext>
            </a:extLst>
          </a:blip>
          <a:srcRect l="38699" r="32831" b="29573"/>
          <a:stretch/>
        </p:blipFill>
        <p:spPr>
          <a:xfrm flipH="1">
            <a:off x="2899435" y="3593721"/>
            <a:ext cx="551987" cy="907591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xmlns="" id="{5D23D3F8-A595-407D-9E31-1B1130402F97}"/>
              </a:ext>
            </a:extLst>
          </p:cNvPr>
          <p:cNvPicPr>
            <a:picLocks noChangeAspect="1"/>
          </p:cNvPicPr>
          <p:nvPr/>
        </p:nvPicPr>
        <p:blipFill rotWithShape="1"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>
                        <a14:foregroundMark x1="78810" y1="64693" x2="78708" y2="65810"/>
                        <a14:foregroundMark x1="78979" y1="62855" x2="78844" y2="64326"/>
                        <a14:foregroundMark x1="88897" y1="63310" x2="89042" y2="64078"/>
                        <a14:backgroundMark x1="28792" y1="59497" x2="38250" y2="79106"/>
                        <a14:backgroundMark x1="33958" y1="60615" x2="38708" y2="82570"/>
                        <a14:backgroundMark x1="56292" y1="33240" x2="45167" y2="66145"/>
                        <a14:backgroundMark x1="55125" y1="32682" x2="40958" y2="51732"/>
                        <a14:backgroundMark x1="59333" y1="46536" x2="53208" y2="63799"/>
                        <a14:backgroundMark x1="51667" y1="59218" x2="51667" y2="64972"/>
                        <a14:backgroundMark x1="58208" y1="55140" x2="58208" y2="55140"/>
                        <a14:backgroundMark x1="60125" y1="47654" x2="57792" y2="56872"/>
                        <a14:backgroundMark x1="49750" y1="50559" x2="40958" y2="61508"/>
                        <a14:backgroundMark x1="59333" y1="30950" x2="59333" y2="43631"/>
                        <a14:backgroundMark x1="59333" y1="25754" x2="59333" y2="25754"/>
                        <a14:backgroundMark x1="61250" y1="48827" x2="60500" y2="56313"/>
                        <a14:backgroundMark x1="57042" y1="61508" x2="54375" y2="67263"/>
                        <a14:backgroundMark x1="27125" y1="55140" x2="38042" y2="91955"/>
                        <a14:backgroundMark x1="38042" y1="91955" x2="46292" y2="88045"/>
                        <a14:backgroundMark x1="45542" y1="81117" x2="45542" y2="82291"/>
                        <a14:backgroundMark x1="39792" y1="75922" x2="35958" y2="68994"/>
                        <a14:backgroundMark x1="58958" y1="59777" x2="60500" y2="47095"/>
                        <a14:backgroundMark x1="80042" y1="28603" x2="80042" y2="64972"/>
                        <a14:backgroundMark x1="80417" y1="26927" x2="78125" y2="26927"/>
                        <a14:backgroundMark x1="87333" y1="52849" x2="82333" y2="77654"/>
                        <a14:backgroundMark x1="87333" y1="62067" x2="89625" y2="70168"/>
                        <a14:backgroundMark x1="88500" y1="56313" x2="86167" y2="66145"/>
                        <a14:backgroundMark x1="73542" y1="35531" x2="72750" y2="22849"/>
                        <a14:backgroundMark x1="72750" y1="22849" x2="83500" y2="18827"/>
                        <a14:backgroundMark x1="74292" y1="20000" x2="77375" y2="29218"/>
                        <a14:backgroundMark x1="44000" y1="79385" x2="46708" y2="83408"/>
                        <a14:backgroundMark x1="43625" y1="60335" x2="40958" y2="69609"/>
                        <a14:backgroundMark x1="91542" y1="60950" x2="79292" y2="65531"/>
                        <a14:backgroundMark x1="77833" y1="32402" x2="77458" y2="46257"/>
                        <a14:backgroundMark x1="78583" y1="53184" x2="76667" y2="64693"/>
                        <a14:backgroundMark x1="61708" y1="43352" x2="39625" y2="62402"/>
                        <a14:backgroundMark x1="39625" y1="62402" x2="37583" y2="62402"/>
                        <a14:backgroundMark x1="46750" y1="57207" x2="40625" y2="7564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8"/>
              </a:ext>
            </a:extLst>
          </a:blip>
          <a:srcRect l="38700" r="4937"/>
          <a:stretch/>
        </p:blipFill>
        <p:spPr>
          <a:xfrm flipH="1">
            <a:off x="1189819" y="3626669"/>
            <a:ext cx="1092820" cy="1288696"/>
          </a:xfrm>
          <a:prstGeom prst="rect">
            <a:avLst/>
          </a:prstGeom>
        </p:spPr>
      </p:pic>
      <p:sp>
        <p:nvSpPr>
          <p:cNvPr id="20" name="Bulle narrative : ronde 19">
            <a:extLst>
              <a:ext uri="{FF2B5EF4-FFF2-40B4-BE49-F238E27FC236}">
                <a16:creationId xmlns:a16="http://schemas.microsoft.com/office/drawing/2014/main" xmlns="" id="{1C99721E-EAB3-400C-A83E-5B0CC71A2787}"/>
              </a:ext>
            </a:extLst>
          </p:cNvPr>
          <p:cNvSpPr/>
          <p:nvPr/>
        </p:nvSpPr>
        <p:spPr>
          <a:xfrm>
            <a:off x="291419" y="3874452"/>
            <a:ext cx="1304871" cy="760355"/>
          </a:xfrm>
          <a:prstGeom prst="wedgeEllipseCallout">
            <a:avLst>
              <a:gd name="adj1" fmla="val -40843"/>
              <a:gd name="adj2" fmla="val -41464"/>
            </a:avLst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tx1"/>
                </a:solidFill>
              </a:rPr>
              <a:t>…et nous sommes du même programme… </a:t>
            </a:r>
          </a:p>
        </p:txBody>
      </p:sp>
      <p:sp>
        <p:nvSpPr>
          <p:cNvPr id="21" name="Bulle narrative : ronde 20">
            <a:extLst>
              <a:ext uri="{FF2B5EF4-FFF2-40B4-BE49-F238E27FC236}">
                <a16:creationId xmlns:a16="http://schemas.microsoft.com/office/drawing/2014/main" xmlns="" id="{FD07755A-52DA-48C4-8D6D-6945AEC17DB4}"/>
              </a:ext>
            </a:extLst>
          </p:cNvPr>
          <p:cNvSpPr/>
          <p:nvPr/>
        </p:nvSpPr>
        <p:spPr>
          <a:xfrm>
            <a:off x="73731" y="3511691"/>
            <a:ext cx="3502093" cy="295009"/>
          </a:xfrm>
          <a:prstGeom prst="wedgeEllipseCallout">
            <a:avLst>
              <a:gd name="adj1" fmla="val -2774"/>
              <a:gd name="adj2" fmla="val 179716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000" dirty="0"/>
              <a:t>On ne travaille pas ensemble au quotidien…</a:t>
            </a:r>
          </a:p>
        </p:txBody>
      </p:sp>
      <p:sp>
        <p:nvSpPr>
          <p:cNvPr id="22" name="Bulle narrative : ronde 21">
            <a:extLst>
              <a:ext uri="{FF2B5EF4-FFF2-40B4-BE49-F238E27FC236}">
                <a16:creationId xmlns:a16="http://schemas.microsoft.com/office/drawing/2014/main" xmlns="" id="{2A8DDD8E-0525-445A-B0CA-D57CEC460DA0}"/>
              </a:ext>
            </a:extLst>
          </p:cNvPr>
          <p:cNvSpPr/>
          <p:nvPr/>
        </p:nvSpPr>
        <p:spPr>
          <a:xfrm>
            <a:off x="1829502" y="3813706"/>
            <a:ext cx="1139853" cy="1022882"/>
          </a:xfrm>
          <a:prstGeom prst="wedgeEllipseCallout">
            <a:avLst>
              <a:gd name="adj1" fmla="val 55938"/>
              <a:gd name="adj2" fmla="val -22827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…c’est l’occasion de travailler sur une cause commune !</a:t>
            </a:r>
          </a:p>
        </p:txBody>
      </p:sp>
    </p:spTree>
    <p:extLst>
      <p:ext uri="{BB962C8B-B14F-4D97-AF65-F5344CB8AC3E}">
        <p14:creationId xmlns:p14="http://schemas.microsoft.com/office/powerpoint/2010/main" val="2923768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D1D242A7-417F-41FA-9A54-372E6BA6E88A}"/>
              </a:ext>
            </a:extLst>
          </p:cNvPr>
          <p:cNvSpPr/>
          <p:nvPr/>
        </p:nvSpPr>
        <p:spPr>
          <a:xfrm>
            <a:off x="156117" y="698810"/>
            <a:ext cx="6571786" cy="347918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 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xmlns="" id="{775CB77C-9F41-48E0-84E4-BFCAE7857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7" y="133395"/>
            <a:ext cx="5915025" cy="476205"/>
          </a:xfrm>
        </p:spPr>
        <p:txBody>
          <a:bodyPr anchor="t">
            <a:noAutofit/>
          </a:bodyPr>
          <a:lstStyle/>
          <a:p>
            <a:pPr algn="ctr"/>
            <a:r>
              <a:rPr lang="fr-FR" sz="2000" dirty="0"/>
              <a:t>Apparence cible #</a:t>
            </a:r>
            <a:r>
              <a:rPr lang="fr-FR" sz="2000" dirty="0" err="1"/>
              <a:t>OnboardingWall</a:t>
            </a:r>
            <a:endParaRPr lang="fr-FR" sz="20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D6DCAA93-3E1A-46EC-9DEF-922CABAE38CE}"/>
              </a:ext>
            </a:extLst>
          </p:cNvPr>
          <p:cNvSpPr/>
          <p:nvPr/>
        </p:nvSpPr>
        <p:spPr>
          <a:xfrm>
            <a:off x="156117" y="4326671"/>
            <a:ext cx="6571786" cy="53153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AE3BA07B-9F8F-4364-B582-4B269CE15F56}"/>
              </a:ext>
            </a:extLst>
          </p:cNvPr>
          <p:cNvSpPr/>
          <p:nvPr/>
        </p:nvSpPr>
        <p:spPr>
          <a:xfrm>
            <a:off x="156117" y="698810"/>
            <a:ext cx="2416098" cy="31223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Version physique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5F3ED69-3B3F-494C-97F0-4D36B9EE0A82}"/>
              </a:ext>
            </a:extLst>
          </p:cNvPr>
          <p:cNvSpPr/>
          <p:nvPr/>
        </p:nvSpPr>
        <p:spPr>
          <a:xfrm>
            <a:off x="156117" y="4326672"/>
            <a:ext cx="2416098" cy="31223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Ou version numérique</a:t>
            </a:r>
          </a:p>
        </p:txBody>
      </p:sp>
      <p:pic>
        <p:nvPicPr>
          <p:cNvPr id="2058" name="Picture 10" descr="RÃ©sultat de recherche d'images pour &quot;team selfie drawing&quot;">
            <a:extLst>
              <a:ext uri="{FF2B5EF4-FFF2-40B4-BE49-F238E27FC236}">
                <a16:creationId xmlns:a16="http://schemas.microsoft.com/office/drawing/2014/main" xmlns="" id="{DD787D09-A1A4-4193-8B51-1606AD34A5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" y="2638078"/>
            <a:ext cx="1539333" cy="920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RÃ©sultat de recherche d'images pour &quot;team selfie cartoon&quot;">
            <a:extLst>
              <a:ext uri="{FF2B5EF4-FFF2-40B4-BE49-F238E27FC236}">
                <a16:creationId xmlns:a16="http://schemas.microsoft.com/office/drawing/2014/main" xmlns="" id="{B8381E2B-E714-4171-999D-B26BCAEDF7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7066" y="2417336"/>
            <a:ext cx="1486687" cy="1056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RÃ©sultat de recherche d'images pour &quot;pinned message clipart&quot;">
            <a:extLst>
              <a:ext uri="{FF2B5EF4-FFF2-40B4-BE49-F238E27FC236}">
                <a16:creationId xmlns:a16="http://schemas.microsoft.com/office/drawing/2014/main" xmlns="" id="{FAD42D08-21EA-4BE0-A955-7A9A4ABB53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biLevel thresh="25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688" b="89063" l="7252" r="96183">
                        <a14:foregroundMark x1="7252" y1="27083" x2="10687" y2="45313"/>
                        <a14:foregroundMark x1="80153" y1="5729" x2="85115" y2="7292"/>
                        <a14:foregroundMark x1="89695" y1="37500" x2="92748" y2="56250"/>
                        <a14:foregroundMark x1="95038" y1="63021" x2="96183" y2="6302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00589">
            <a:off x="526446" y="3194677"/>
            <a:ext cx="1517333" cy="1111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ZoneTexte 18">
            <a:extLst>
              <a:ext uri="{FF2B5EF4-FFF2-40B4-BE49-F238E27FC236}">
                <a16:creationId xmlns:a16="http://schemas.microsoft.com/office/drawing/2014/main" xmlns="" id="{00156E07-94A1-4702-8346-9AF850B51159}"/>
              </a:ext>
            </a:extLst>
          </p:cNvPr>
          <p:cNvSpPr txBox="1"/>
          <p:nvPr/>
        </p:nvSpPr>
        <p:spPr>
          <a:xfrm rot="21092811">
            <a:off x="751570" y="3334197"/>
            <a:ext cx="110391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00" dirty="0"/>
              <a:t>Bienvenue à toi cher(-ère) performeur(-se), nous te souhaitons de la joie dans chaque chose, et souviens toi : croissants le vendredi !</a:t>
            </a:r>
          </a:p>
        </p:txBody>
      </p:sp>
      <p:pic>
        <p:nvPicPr>
          <p:cNvPr id="12" name="Picture 4" descr="RÃ©sultat de recherche d'images pour &quot;pinned message clipart&quot;">
            <a:extLst>
              <a:ext uri="{FF2B5EF4-FFF2-40B4-BE49-F238E27FC236}">
                <a16:creationId xmlns:a16="http://schemas.microsoft.com/office/drawing/2014/main" xmlns="" id="{BBC3D249-21AA-422E-B5AE-3B8853B188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grayscl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688" b="89063" l="7252" r="96183">
                        <a14:foregroundMark x1="7252" y1="27083" x2="10687" y2="45313"/>
                        <a14:foregroundMark x1="80153" y1="5729" x2="85115" y2="7292"/>
                        <a14:foregroundMark x1="89695" y1="37500" x2="92748" y2="56250"/>
                        <a14:foregroundMark x1="95038" y1="63021" x2="96183" y2="6302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4968" y="3122801"/>
            <a:ext cx="1702122" cy="1247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ZoneTexte 19">
            <a:extLst>
              <a:ext uri="{FF2B5EF4-FFF2-40B4-BE49-F238E27FC236}">
                <a16:creationId xmlns:a16="http://schemas.microsoft.com/office/drawing/2014/main" xmlns="" id="{00F5E193-46DB-48CA-81E4-DBC64809A7AA}"/>
              </a:ext>
            </a:extLst>
          </p:cNvPr>
          <p:cNvSpPr txBox="1"/>
          <p:nvPr/>
        </p:nvSpPr>
        <p:spPr>
          <a:xfrm rot="20714780">
            <a:off x="5296410" y="3426332"/>
            <a:ext cx="139354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00" dirty="0"/>
              <a:t>Bienvenue à toi cher(-ère) futur€ collègue au top, nous te souhaitons de l’apprentissage tous les jours, et souviens toi de venir fêter tes réussites !</a:t>
            </a:r>
          </a:p>
        </p:txBody>
      </p:sp>
      <p:pic>
        <p:nvPicPr>
          <p:cNvPr id="2064" name="Picture 16" descr="RÃ©sultat de recherche d'images pour &quot;group selfie cartoon&quot;">
            <a:extLst>
              <a:ext uri="{FF2B5EF4-FFF2-40B4-BE49-F238E27FC236}">
                <a16:creationId xmlns:a16="http://schemas.microsoft.com/office/drawing/2014/main" xmlns="" id="{C8FFCD01-93C6-4D9C-AB28-5D7D6A298F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06880">
            <a:off x="3128588" y="738405"/>
            <a:ext cx="1400229" cy="931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RÃ©sultat de recherche d'images pour &quot;group selfie cartoon&quot;">
            <a:extLst>
              <a:ext uri="{FF2B5EF4-FFF2-40B4-BE49-F238E27FC236}">
                <a16:creationId xmlns:a16="http://schemas.microsoft.com/office/drawing/2014/main" xmlns="" id="{834EF6A8-CF92-47B1-9032-825413B632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169" y="2364327"/>
            <a:ext cx="1428824" cy="950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8" name="Picture 20" descr="Image associÃ©e">
            <a:extLst>
              <a:ext uri="{FF2B5EF4-FFF2-40B4-BE49-F238E27FC236}">
                <a16:creationId xmlns:a16="http://schemas.microsoft.com/office/drawing/2014/main" xmlns="" id="{90824436-5B8C-482D-A2E5-5BACD97103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2655" y="727991"/>
            <a:ext cx="1483345" cy="880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RÃ©sultat de recherche d'images pour &quot;pinned message clipart&quot;">
            <a:extLst>
              <a:ext uri="{FF2B5EF4-FFF2-40B4-BE49-F238E27FC236}">
                <a16:creationId xmlns:a16="http://schemas.microsoft.com/office/drawing/2014/main" xmlns="" id="{E36DA0C0-646F-435E-9D09-9197CFAFFF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688" b="89063" l="7252" r="96183">
                        <a14:foregroundMark x1="7252" y1="27083" x2="10687" y2="45313"/>
                        <a14:foregroundMark x1="80153" y1="5729" x2="85115" y2="7292"/>
                        <a14:foregroundMark x1="89695" y1="37500" x2="92748" y2="56250"/>
                        <a14:foregroundMark x1="95038" y1="63021" x2="96183" y2="6302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88003">
            <a:off x="2524677" y="3106090"/>
            <a:ext cx="1824186" cy="1336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ZoneTexte 17">
            <a:extLst>
              <a:ext uri="{FF2B5EF4-FFF2-40B4-BE49-F238E27FC236}">
                <a16:creationId xmlns:a16="http://schemas.microsoft.com/office/drawing/2014/main" xmlns="" id="{22F71BC8-5A43-483D-9183-1726E47FDEB1}"/>
              </a:ext>
            </a:extLst>
          </p:cNvPr>
          <p:cNvSpPr txBox="1"/>
          <p:nvPr/>
        </p:nvSpPr>
        <p:spPr>
          <a:xfrm rot="706609">
            <a:off x="2881499" y="3483452"/>
            <a:ext cx="128297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00" dirty="0"/>
              <a:t>Bienvenue à toi cher(-ère) auteur(e) du futur, nous te souhaitons une créativité flamboyante, et souviens toi du diagramme des couleurs !</a:t>
            </a:r>
          </a:p>
        </p:txBody>
      </p:sp>
      <p:pic>
        <p:nvPicPr>
          <p:cNvPr id="10" name="Picture 4" descr="RÃ©sultat de recherche d'images pour &quot;pinned message clipart&quot;">
            <a:extLst>
              <a:ext uri="{FF2B5EF4-FFF2-40B4-BE49-F238E27FC236}">
                <a16:creationId xmlns:a16="http://schemas.microsoft.com/office/drawing/2014/main" xmlns="" id="{B9092E99-9557-4F92-9B56-FF23DDDF74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688" b="89063" l="7252" r="96183">
                        <a14:foregroundMark x1="7252" y1="27083" x2="10687" y2="45313"/>
                        <a14:foregroundMark x1="80153" y1="5729" x2="85115" y2="7292"/>
                        <a14:foregroundMark x1="89695" y1="37500" x2="92748" y2="56250"/>
                        <a14:foregroundMark x1="95038" y1="63021" x2="96183" y2="6302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06011">
            <a:off x="2150465" y="1381313"/>
            <a:ext cx="1775542" cy="1301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ZoneTexte 16">
            <a:extLst>
              <a:ext uri="{FF2B5EF4-FFF2-40B4-BE49-F238E27FC236}">
                <a16:creationId xmlns:a16="http://schemas.microsoft.com/office/drawing/2014/main" xmlns="" id="{1F807F1A-9A74-454A-A916-BCD1BBE5A8D5}"/>
              </a:ext>
            </a:extLst>
          </p:cNvPr>
          <p:cNvSpPr txBox="1"/>
          <p:nvPr/>
        </p:nvSpPr>
        <p:spPr>
          <a:xfrm rot="871751">
            <a:off x="2413305" y="1766893"/>
            <a:ext cx="128297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00" dirty="0"/>
              <a:t>Bienvenue à toi cher(-ère) voyageur(-se) de l’espace, nous te souhaitons plein d’amusement, et souviens toi de verrouiller ta session !</a:t>
            </a:r>
          </a:p>
        </p:txBody>
      </p:sp>
      <p:pic>
        <p:nvPicPr>
          <p:cNvPr id="11" name="Picture 4" descr="RÃ©sultat de recherche d'images pour &quot;pinned message clipart&quot;">
            <a:extLst>
              <a:ext uri="{FF2B5EF4-FFF2-40B4-BE49-F238E27FC236}">
                <a16:creationId xmlns:a16="http://schemas.microsoft.com/office/drawing/2014/main" xmlns="" id="{D46FB01E-A73B-4F83-80A1-9E40E24012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688" b="89063" l="7252" r="96183">
                        <a14:foregroundMark x1="7252" y1="27083" x2="10687" y2="45313"/>
                        <a14:foregroundMark x1="80153" y1="5729" x2="85115" y2="7292"/>
                        <a14:foregroundMark x1="89695" y1="37500" x2="92748" y2="56250"/>
                        <a14:foregroundMark x1="95038" y1="63021" x2="96183" y2="6302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15733">
            <a:off x="4792880" y="1266608"/>
            <a:ext cx="1799130" cy="1318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ZoneTexte 15">
            <a:extLst>
              <a:ext uri="{FF2B5EF4-FFF2-40B4-BE49-F238E27FC236}">
                <a16:creationId xmlns:a16="http://schemas.microsoft.com/office/drawing/2014/main" xmlns="" id="{9453FD25-124D-4A9C-8822-C3B6B5497F8B}"/>
              </a:ext>
            </a:extLst>
          </p:cNvPr>
          <p:cNvSpPr txBox="1"/>
          <p:nvPr/>
        </p:nvSpPr>
        <p:spPr>
          <a:xfrm rot="21059979">
            <a:off x="5050959" y="1610359"/>
            <a:ext cx="128297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00" dirty="0"/>
              <a:t>Bienvenue à toi cher(-ère) révolutionnaire, nous te souhaitons de déployer ton courage, et souviens toi qu’on est un programme de folie!</a:t>
            </a:r>
          </a:p>
        </p:txBody>
      </p:sp>
      <p:pic>
        <p:nvPicPr>
          <p:cNvPr id="2070" name="Picture 22" descr="RÃ©sultat de recherche d'images pour &quot;group selfie cartoon&quot;">
            <a:extLst>
              <a:ext uri="{FF2B5EF4-FFF2-40B4-BE49-F238E27FC236}">
                <a16:creationId xmlns:a16="http://schemas.microsoft.com/office/drawing/2014/main" xmlns="" id="{017A97EA-236C-4905-BB59-289A191F0D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027" y="1025478"/>
            <a:ext cx="1540006" cy="1051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Ã©sultat de recherche d'images pour &quot;pinned message clipart&quot;">
            <a:extLst>
              <a:ext uri="{FF2B5EF4-FFF2-40B4-BE49-F238E27FC236}">
                <a16:creationId xmlns:a16="http://schemas.microsoft.com/office/drawing/2014/main" xmlns="" id="{EB7DA2BD-C16D-4A23-B612-A76D6B9949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688" b="89063" l="7252" r="96183">
                        <a14:foregroundMark x1="7252" y1="27083" x2="10687" y2="45313"/>
                        <a14:foregroundMark x1="80153" y1="5729" x2="85115" y2="7292"/>
                        <a14:foregroundMark x1="89695" y1="37500" x2="92748" y2="56250"/>
                        <a14:foregroundMark x1="95038" y1="63021" x2="96183" y2="6302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04881">
            <a:off x="510914" y="1643655"/>
            <a:ext cx="1780866" cy="1305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70ECBE6F-4AA6-48E0-BE09-2E05D9CCAE9C}"/>
              </a:ext>
            </a:extLst>
          </p:cNvPr>
          <p:cNvSpPr txBox="1"/>
          <p:nvPr/>
        </p:nvSpPr>
        <p:spPr>
          <a:xfrm>
            <a:off x="774119" y="2014072"/>
            <a:ext cx="138757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00" i="1" dirty="0"/>
              <a:t>Bienvenue à toi cher(-ère) entrepreneur(e) bienveillant, nous te souhaitons de l’audace à chaque virage, et souviens toi de soigner nos clients !</a:t>
            </a:r>
          </a:p>
        </p:txBody>
      </p:sp>
      <p:sp>
        <p:nvSpPr>
          <p:cNvPr id="9" name="Rectangle : avec coin rogné 8">
            <a:extLst>
              <a:ext uri="{FF2B5EF4-FFF2-40B4-BE49-F238E27FC236}">
                <a16:creationId xmlns:a16="http://schemas.microsoft.com/office/drawing/2014/main" xmlns="" id="{25CB4916-6796-4463-AB3D-34A2828B1EC4}"/>
              </a:ext>
            </a:extLst>
          </p:cNvPr>
          <p:cNvSpPr/>
          <p:nvPr/>
        </p:nvSpPr>
        <p:spPr>
          <a:xfrm>
            <a:off x="621034" y="4953000"/>
            <a:ext cx="3722366" cy="2559050"/>
          </a:xfrm>
          <a:prstGeom prst="snip1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1"/>
            <a:r>
              <a:rPr lang="fr-FR" sz="1000" b="1" dirty="0">
                <a:solidFill>
                  <a:schemeClr val="tx1"/>
                </a:solidFill>
              </a:rPr>
              <a:t>John DOE</a:t>
            </a:r>
          </a:p>
          <a:p>
            <a:pPr lvl="1"/>
            <a:r>
              <a:rPr lang="fr-FR" sz="1000" dirty="0">
                <a:solidFill>
                  <a:schemeClr val="tx1"/>
                </a:solidFill>
              </a:rPr>
              <a:t>Bienvenue à toi cher(-ère) performeur(-se), nous te souhaitons de la joie dans chaque chose, et souviens toi : croissants le vendredi ! </a:t>
            </a:r>
            <a:r>
              <a:rPr lang="fr-FR" sz="1000" b="1" dirty="0">
                <a:solidFill>
                  <a:srgbClr val="00B0F0"/>
                </a:solidFill>
              </a:rPr>
              <a:t>#</a:t>
            </a:r>
            <a:r>
              <a:rPr lang="fr-FR" sz="1000" b="1" dirty="0" err="1">
                <a:solidFill>
                  <a:srgbClr val="00B0F0"/>
                </a:solidFill>
              </a:rPr>
              <a:t>NotreGroupe</a:t>
            </a:r>
            <a:r>
              <a:rPr lang="fr-FR" sz="1000" b="1" dirty="0">
                <a:solidFill>
                  <a:srgbClr val="00B0F0"/>
                </a:solidFill>
              </a:rPr>
              <a:t> #</a:t>
            </a:r>
            <a:r>
              <a:rPr lang="fr-FR" sz="1000" b="1" dirty="0" err="1">
                <a:solidFill>
                  <a:srgbClr val="00B0F0"/>
                </a:solidFill>
              </a:rPr>
              <a:t>OnboardingWall</a:t>
            </a:r>
            <a:endParaRPr lang="fr-FR" sz="1000" b="1" dirty="0">
              <a:solidFill>
                <a:srgbClr val="00B0F0"/>
              </a:solidFill>
            </a:endParaRPr>
          </a:p>
          <a:p>
            <a:pPr lvl="1"/>
            <a:endParaRPr lang="fr-FR" sz="2000" dirty="0">
              <a:solidFill>
                <a:schemeClr val="tx1"/>
              </a:solidFill>
            </a:endParaRPr>
          </a:p>
        </p:txBody>
      </p:sp>
      <p:pic>
        <p:nvPicPr>
          <p:cNvPr id="32" name="Picture 10" descr="RÃ©sultat de recherche d'images pour &quot;team selfie drawing&quot;">
            <a:extLst>
              <a:ext uri="{FF2B5EF4-FFF2-40B4-BE49-F238E27FC236}">
                <a16:creationId xmlns:a16="http://schemas.microsoft.com/office/drawing/2014/main" xmlns="" id="{789DD10F-53AD-4EEB-A720-74205A4F39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3289" y="6068111"/>
            <a:ext cx="2309695" cy="1381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10" descr="RÃ©sultat de recherche d'images pour &quot;team selfie drawing&quot;">
            <a:extLst>
              <a:ext uri="{FF2B5EF4-FFF2-40B4-BE49-F238E27FC236}">
                <a16:creationId xmlns:a16="http://schemas.microsoft.com/office/drawing/2014/main" xmlns="" id="{39F13806-C79E-4A01-BBC1-6A625C02344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97" t="24434" r="36084" b="27775"/>
          <a:stretch/>
        </p:blipFill>
        <p:spPr bwMode="auto">
          <a:xfrm>
            <a:off x="693958" y="5165865"/>
            <a:ext cx="375513" cy="364985"/>
          </a:xfrm>
          <a:prstGeom prst="ellipse">
            <a:avLst/>
          </a:prstGeom>
          <a:ln w="127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 : avec coin rogné 33">
            <a:extLst>
              <a:ext uri="{FF2B5EF4-FFF2-40B4-BE49-F238E27FC236}">
                <a16:creationId xmlns:a16="http://schemas.microsoft.com/office/drawing/2014/main" xmlns="" id="{6A9C02C0-B303-4C39-9D15-945A11410329}"/>
              </a:ext>
            </a:extLst>
          </p:cNvPr>
          <p:cNvSpPr/>
          <p:nvPr/>
        </p:nvSpPr>
        <p:spPr>
          <a:xfrm>
            <a:off x="621034" y="7512050"/>
            <a:ext cx="3722366" cy="1906657"/>
          </a:xfrm>
          <a:prstGeom prst="snip1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1"/>
            <a:r>
              <a:rPr lang="fr-FR" sz="1000" b="1" dirty="0">
                <a:solidFill>
                  <a:schemeClr val="tx1"/>
                </a:solidFill>
              </a:rPr>
              <a:t>Jane DOE</a:t>
            </a:r>
          </a:p>
          <a:p>
            <a:pPr lvl="1"/>
            <a:r>
              <a:rPr lang="fr-FR" sz="1000" dirty="0">
                <a:solidFill>
                  <a:schemeClr val="tx1"/>
                </a:solidFill>
              </a:rPr>
              <a:t>Bienvenue à toi cher(-ère) voyageur(-se) de l’espace, nous te souhaitons plein d’amusement, et souviens toi de verrouiller ta session !</a:t>
            </a:r>
          </a:p>
          <a:p>
            <a:pPr lvl="1"/>
            <a:r>
              <a:rPr lang="fr-FR" sz="1000" b="1" dirty="0">
                <a:solidFill>
                  <a:srgbClr val="00B0F0"/>
                </a:solidFill>
              </a:rPr>
              <a:t>#</a:t>
            </a:r>
            <a:r>
              <a:rPr lang="fr-FR" sz="1000" b="1" dirty="0" err="1">
                <a:solidFill>
                  <a:srgbClr val="00B0F0"/>
                </a:solidFill>
              </a:rPr>
              <a:t>NotreGroupe</a:t>
            </a:r>
            <a:r>
              <a:rPr lang="fr-FR" sz="1000" b="1" dirty="0">
                <a:solidFill>
                  <a:srgbClr val="00B0F0"/>
                </a:solidFill>
              </a:rPr>
              <a:t> #</a:t>
            </a:r>
            <a:r>
              <a:rPr lang="fr-FR" sz="1000" b="1" dirty="0" err="1">
                <a:solidFill>
                  <a:srgbClr val="00B0F0"/>
                </a:solidFill>
              </a:rPr>
              <a:t>OnboardingWall</a:t>
            </a:r>
            <a:endParaRPr lang="fr-FR" sz="1000" b="1" dirty="0">
              <a:solidFill>
                <a:srgbClr val="00B0F0"/>
              </a:solidFill>
            </a:endParaRPr>
          </a:p>
          <a:p>
            <a:pPr lvl="1"/>
            <a:endParaRPr lang="fr-FR" sz="2000" dirty="0">
              <a:solidFill>
                <a:schemeClr val="tx1"/>
              </a:solidFill>
            </a:endParaRPr>
          </a:p>
        </p:txBody>
      </p:sp>
      <p:pic>
        <p:nvPicPr>
          <p:cNvPr id="35" name="Picture 16" descr="RÃ©sultat de recherche d'images pour &quot;group selfie cartoon&quot;">
            <a:extLst>
              <a:ext uri="{FF2B5EF4-FFF2-40B4-BE49-F238E27FC236}">
                <a16:creationId xmlns:a16="http://schemas.microsoft.com/office/drawing/2014/main" xmlns="" id="{7348743C-AFFC-42A3-8C61-43494D93863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90" t="5563" r="29061" b="31990"/>
          <a:stretch/>
        </p:blipFill>
        <p:spPr bwMode="auto">
          <a:xfrm rot="21306880">
            <a:off x="710089" y="7657508"/>
            <a:ext cx="369848" cy="39459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16" descr="RÃ©sultat de recherche d'images pour &quot;group selfie cartoon&quot;">
            <a:extLst>
              <a:ext uri="{FF2B5EF4-FFF2-40B4-BE49-F238E27FC236}">
                <a16:creationId xmlns:a16="http://schemas.microsoft.com/office/drawing/2014/main" xmlns="" id="{D93C4F07-BF9E-48DA-BA13-82802BB5995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" r="1" b="51271"/>
          <a:stretch/>
        </p:blipFill>
        <p:spPr bwMode="auto">
          <a:xfrm>
            <a:off x="1164604" y="8640283"/>
            <a:ext cx="2394974" cy="778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8970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xmlns="" id="{8F54CC7A-2683-4D5C-BC2E-362AA3F066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3931153"/>
              </p:ext>
            </p:extLst>
          </p:nvPr>
        </p:nvGraphicFramePr>
        <p:xfrm>
          <a:off x="21036" y="14180"/>
          <a:ext cx="6836964" cy="86182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95559">
                  <a:extLst>
                    <a:ext uri="{9D8B030D-6E8A-4147-A177-3AD203B41FA5}">
                      <a16:colId xmlns:a16="http://schemas.microsoft.com/office/drawing/2014/main" xmlns="" val="1612185270"/>
                    </a:ext>
                  </a:extLst>
                </a:gridCol>
                <a:gridCol w="3441405">
                  <a:extLst>
                    <a:ext uri="{9D8B030D-6E8A-4147-A177-3AD203B41FA5}">
                      <a16:colId xmlns:a16="http://schemas.microsoft.com/office/drawing/2014/main" xmlns="" val="1787628615"/>
                    </a:ext>
                  </a:extLst>
                </a:gridCol>
              </a:tblGrid>
              <a:tr h="311889">
                <a:tc gridSpan="2">
                  <a:txBody>
                    <a:bodyPr/>
                    <a:lstStyle/>
                    <a:p>
                      <a:pPr lvl="1" algn="ctr"/>
                      <a:r>
                        <a:rPr lang="fr-FR" sz="2400" b="1" dirty="0">
                          <a:solidFill>
                            <a:schemeClr val="tx1"/>
                          </a:solidFill>
                        </a:rPr>
                        <a:t>Guide de l’éclaireur(-se) #</a:t>
                      </a:r>
                      <a:r>
                        <a:rPr lang="fr-FR" sz="2400" b="1" dirty="0" err="1">
                          <a:solidFill>
                            <a:schemeClr val="tx1"/>
                          </a:solidFill>
                        </a:rPr>
                        <a:t>OpenSeriousGame</a:t>
                      </a:r>
                      <a:r>
                        <a:rPr lang="fr-FR" sz="2400" b="1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94241753"/>
                  </a:ext>
                </a:extLst>
              </a:tr>
              <a:tr h="945802">
                <a:tc>
                  <a:txBody>
                    <a:bodyPr/>
                    <a:lstStyle/>
                    <a:p>
                      <a:r>
                        <a:rPr lang="fr-FR" sz="2000" b="1" dirty="0">
                          <a:solidFill>
                            <a:schemeClr val="tx1"/>
                          </a:solidFill>
                        </a:rPr>
                        <a:t>Matériel nécessaire</a:t>
                      </a:r>
                    </a:p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FR" sz="1050" dirty="0">
                          <a:solidFill>
                            <a:schemeClr val="tx1"/>
                          </a:solidFill>
                        </a:rPr>
                        <a:t>Pas de matériel particulier dans la version « hashtag réseaux sociaux, , sauf l’impression des fiches de jeu à distribuer (si besoin)</a:t>
                      </a:r>
                    </a:p>
                    <a:p>
                      <a:endParaRPr lang="fr-FR" sz="1050" dirty="0">
                        <a:solidFill>
                          <a:schemeClr val="tx1"/>
                        </a:solidFill>
                      </a:endParaRPr>
                    </a:p>
                    <a:p>
                      <a:endParaRPr lang="fr-FR" sz="1050" dirty="0">
                        <a:solidFill>
                          <a:schemeClr val="tx1"/>
                        </a:solidFill>
                      </a:endParaRPr>
                    </a:p>
                    <a:p>
                      <a:endParaRPr lang="fr-FR" sz="1050" dirty="0">
                        <a:solidFill>
                          <a:schemeClr val="tx1"/>
                        </a:solidFill>
                      </a:endParaRPr>
                    </a:p>
                    <a:p>
                      <a:endParaRPr lang="fr-FR" sz="1050" dirty="0">
                        <a:solidFill>
                          <a:schemeClr val="tx1"/>
                        </a:solidFill>
                      </a:endParaRPr>
                    </a:p>
                    <a:p>
                      <a:endParaRPr lang="fr-FR" sz="1050" dirty="0">
                        <a:solidFill>
                          <a:schemeClr val="tx1"/>
                        </a:solidFill>
                      </a:endParaRPr>
                    </a:p>
                    <a:p>
                      <a:endParaRPr lang="fr-FR" sz="105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FR" sz="1050" dirty="0">
                          <a:solidFill>
                            <a:schemeClr val="tx1"/>
                          </a:solidFill>
                        </a:rPr>
                        <a:t>Si vous choisissez la version « mur physique », veillez à avoir de quoi : </a:t>
                      </a:r>
                    </a:p>
                    <a:p>
                      <a:endParaRPr lang="fr-FR" sz="1050" dirty="0">
                        <a:solidFill>
                          <a:schemeClr val="tx1"/>
                        </a:solidFill>
                      </a:endParaRPr>
                    </a:p>
                    <a:p>
                      <a:endParaRPr lang="fr-FR" sz="1050" dirty="0">
                        <a:solidFill>
                          <a:schemeClr val="tx1"/>
                        </a:solidFill>
                      </a:endParaRPr>
                    </a:p>
                    <a:p>
                      <a:endParaRPr lang="fr-FR" sz="1050" dirty="0">
                        <a:solidFill>
                          <a:schemeClr val="tx1"/>
                        </a:solidFill>
                      </a:endParaRPr>
                    </a:p>
                    <a:p>
                      <a:endParaRPr lang="fr-FR" sz="105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050" dirty="0">
                          <a:solidFill>
                            <a:schemeClr val="tx1"/>
                          </a:solidFill>
                        </a:rPr>
                        <a:t>Imprimer les selfies (pensez à communiquer une taille commune pour tous es binômes, A3, A4, </a:t>
                      </a:r>
                      <a:r>
                        <a:rPr lang="fr-FR" sz="1050" dirty="0" err="1">
                          <a:solidFill>
                            <a:schemeClr val="tx1"/>
                          </a:solidFill>
                        </a:rPr>
                        <a:t>etc</a:t>
                      </a:r>
                      <a:r>
                        <a:rPr lang="fr-FR" sz="1050" dirty="0">
                          <a:solidFill>
                            <a:schemeClr val="tx1"/>
                          </a:solidFill>
                        </a:rPr>
                        <a:t>).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050" dirty="0">
                          <a:solidFill>
                            <a:schemeClr val="tx1"/>
                          </a:solidFill>
                        </a:rPr>
                        <a:t>Les afficher / coller sur le </a:t>
                      </a:r>
                      <a:r>
                        <a:rPr lang="fr-FR" sz="1050" dirty="0" err="1">
                          <a:solidFill>
                            <a:schemeClr val="tx1"/>
                          </a:solidFill>
                        </a:rPr>
                        <a:t>board</a:t>
                      </a:r>
                      <a:endParaRPr lang="fr-FR" sz="105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050" dirty="0">
                          <a:solidFill>
                            <a:schemeClr val="tx1"/>
                          </a:solidFill>
                        </a:rPr>
                        <a:t>Afficher les messages des équipes (« Bienvenue… nous te souhaitons…et surtout souviens toi de … »)</a:t>
                      </a:r>
                    </a:p>
                    <a:p>
                      <a:endParaRPr lang="fr-FR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b="1" dirty="0">
                          <a:solidFill>
                            <a:schemeClr val="tx1"/>
                          </a:solidFill>
                        </a:rPr>
                        <a:t>Public idéal</a:t>
                      </a:r>
                    </a:p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FR" sz="1000" b="0" dirty="0">
                          <a:solidFill>
                            <a:schemeClr val="tx1"/>
                          </a:solidFill>
                        </a:rPr>
                        <a:t>Taille du groupe min :  10  max : 50</a:t>
                      </a:r>
                    </a:p>
                    <a:p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FR" sz="1000" b="0" dirty="0">
                          <a:solidFill>
                            <a:schemeClr val="tx1"/>
                          </a:solidFill>
                        </a:rPr>
                        <a:t>Ce jeu peut être joué sur des publics tels que :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</a:rPr>
                        <a:t>Des membres d’un même programme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</a:rPr>
                        <a:t>Des membres d’un collectif (association, groupement, famille, …) qui ne se connaissent pas tous les uns les autres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</a:rPr>
                        <a:t>Des membres d’un groupe qui existe </a:t>
                      </a:r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déjà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Avec</a:t>
                      </a: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</a:rPr>
                        <a:t> la condition que le groupe s’apprête à croître (ou bien est en croissance)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</a:rPr>
                        <a:t>Attention, </a:t>
                      </a:r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l’</a:t>
                      </a:r>
                      <a:r>
                        <a:rPr lang="fr-FR" sz="1000" b="0" dirty="0" err="1" smtClean="0">
                          <a:solidFill>
                            <a:schemeClr val="tx1"/>
                          </a:solidFill>
                        </a:rPr>
                        <a:t>onboardingwall</a:t>
                      </a:r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000" b="0" dirty="0">
                          <a:solidFill>
                            <a:schemeClr val="tx1"/>
                          </a:solidFill>
                        </a:rPr>
                        <a:t>n’a de sens que s’il y a une certaine forme d’ancienneté des participants. Ce jeu ne convient pas à un public composé de nouveaux arrivants, ou seulement dans une très petite proportion.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29604468"/>
                  </a:ext>
                </a:extLst>
              </a:tr>
              <a:tr h="869173">
                <a:tc>
                  <a:txBody>
                    <a:bodyPr/>
                    <a:lstStyle/>
                    <a:p>
                      <a:r>
                        <a:rPr lang="fr-FR" sz="2000" b="1" dirty="0">
                          <a:solidFill>
                            <a:schemeClr val="tx1"/>
                          </a:solidFill>
                        </a:rPr>
                        <a:t>Pitch du jeu</a:t>
                      </a:r>
                    </a:p>
                    <a:p>
                      <a:r>
                        <a:rPr lang="fr-FR" sz="1100" b="1" dirty="0">
                          <a:solidFill>
                            <a:schemeClr val="tx1"/>
                          </a:solidFill>
                        </a:rPr>
                        <a:t>À copier dans les invitations</a:t>
                      </a:r>
                    </a:p>
                    <a:p>
                      <a:endParaRPr lang="fr-FR" sz="11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</a:rPr>
                        <a:t>« Nos équipes commencent à travailler en silo, elles manquent parfois de lien entre elles »</a:t>
                      </a:r>
                    </a:p>
                    <a:p>
                      <a:r>
                        <a:rPr lang="fr-FR" sz="1000" b="0" dirty="0">
                          <a:solidFill>
                            <a:schemeClr val="tx1"/>
                          </a:solidFill>
                        </a:rPr>
                        <a:t>« On aimerait bien organiser un événement global, mais il y a très peu de choses pour ancrer le sentiment d’appartenance »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</a:rPr>
                        <a:t>Les causes </a:t>
                      </a:r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communes </a:t>
                      </a:r>
                      <a:r>
                        <a:rPr lang="fr-FR" sz="1000" b="0" dirty="0">
                          <a:solidFill>
                            <a:schemeClr val="tx1"/>
                          </a:solidFill>
                        </a:rPr>
                        <a:t>peuvent souvent catalyser les liens dans un groupe. Parmi ces causes, une qui fédère bien est la transmission de votre culture de groupe !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</a:rPr>
                        <a:t>L’</a:t>
                      </a:r>
                      <a:r>
                        <a:rPr lang="fr-FR" sz="1000" b="0" dirty="0" err="1">
                          <a:solidFill>
                            <a:schemeClr val="tx1"/>
                          </a:solidFill>
                        </a:rPr>
                        <a:t>onboarding</a:t>
                      </a:r>
                      <a:r>
                        <a:rPr lang="fr-FR" sz="1000" b="0" dirty="0">
                          <a:solidFill>
                            <a:schemeClr val="tx1"/>
                          </a:solidFill>
                        </a:rPr>
                        <a:t> est un sujet collectif, pas un privilège de dirigeants ou une corvée de gestionnaires. </a:t>
                      </a:r>
                    </a:p>
                    <a:p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</a:rPr>
                        <a:t>Quelles sont les choses à savoir pour les nouveaux(-elles) arrivant(e)s ? Quels sont vos meilleures astuces ? Que voudriez vous leur déclarer ?</a:t>
                      </a:r>
                    </a:p>
                    <a:p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FR" sz="1000" b="0" dirty="0">
                          <a:solidFill>
                            <a:schemeClr val="tx1"/>
                          </a:solidFill>
                        </a:rPr>
                        <a:t>Dans cet atelier, vous découvrirez ce que les différents membres de votre collectif souhaitent transmettre aux nouveaux arrivants, et contribuerez vous-même à ce message vers le futur. </a:t>
                      </a:r>
                    </a:p>
                    <a:p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FR" sz="1000" b="0" dirty="0">
                          <a:solidFill>
                            <a:schemeClr val="tx1"/>
                          </a:solidFill>
                        </a:rPr>
                        <a:t>Vous construirez tous ensemble l’#</a:t>
                      </a:r>
                      <a:r>
                        <a:rPr lang="fr-FR" sz="1000" b="0" dirty="0" err="1">
                          <a:solidFill>
                            <a:schemeClr val="tx1"/>
                          </a:solidFill>
                        </a:rPr>
                        <a:t>OnboardingWall</a:t>
                      </a:r>
                      <a:r>
                        <a:rPr lang="fr-FR" sz="1000" b="0" dirty="0">
                          <a:solidFill>
                            <a:schemeClr val="tx1"/>
                          </a:solidFill>
                        </a:rPr>
                        <a:t>, le mur d’accueil avec ce que VOUS considérez de plus important dans votre culture. </a:t>
                      </a:r>
                      <a:endParaRPr lang="fr-FR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b="1" dirty="0">
                          <a:solidFill>
                            <a:schemeClr val="tx1"/>
                          </a:solidFill>
                        </a:rPr>
                        <a:t>Objectif opérationnel</a:t>
                      </a:r>
                    </a:p>
                    <a:p>
                      <a:r>
                        <a:rPr lang="fr-FR" sz="1100" b="1" dirty="0">
                          <a:solidFill>
                            <a:schemeClr val="tx1"/>
                          </a:solidFill>
                        </a:rPr>
                        <a:t>À copier dans les invitations</a:t>
                      </a:r>
                    </a:p>
                    <a:p>
                      <a:endParaRPr lang="fr-FR" sz="110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FR" sz="1000" b="0" dirty="0">
                          <a:solidFill>
                            <a:schemeClr val="tx1"/>
                          </a:solidFill>
                        </a:rPr>
                        <a:t>Les objectifs opérationnels de cet atelier sont multiples, vous pourrez favoriser plutôt un aspect ou l’autre selon votre animation : 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</a:rPr>
                        <a:t>Objectif original : Créer du lien (ou renforcer le lien) entre participants grâce à une cause commune sur laquelle tous travaillent</a:t>
                      </a:r>
                    </a:p>
                    <a:p>
                      <a:pPr marL="228600" indent="-228600">
                        <a:buAutoNum type="arabicPeriod"/>
                      </a:pP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>
                        <a:buAutoNum type="arabicPeriod"/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</a:rPr>
                        <a:t>Objectif secondaire : travailler collectivement sur l’</a:t>
                      </a:r>
                      <a:r>
                        <a:rPr lang="fr-FR" sz="1000" b="0" dirty="0" err="1">
                          <a:solidFill>
                            <a:schemeClr val="tx1"/>
                          </a:solidFill>
                        </a:rPr>
                        <a:t>onboarding</a:t>
                      </a:r>
                      <a:r>
                        <a:rPr lang="fr-FR" sz="10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000" b="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 développer</a:t>
                      </a:r>
                      <a:r>
                        <a:rPr lang="fr-FR" sz="10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le sentiment d’inclusion </a:t>
                      </a:r>
                      <a:r>
                        <a:rPr lang="fr-FR" sz="1000" b="0" dirty="0">
                          <a:solidFill>
                            <a:schemeClr val="tx1"/>
                          </a:solidFill>
                        </a:rPr>
                        <a:t>des nouveaux arrivants et faciliter leur démarrage.</a:t>
                      </a:r>
                    </a:p>
                    <a:p>
                      <a:pPr marL="228600" indent="-228600">
                        <a:buAutoNum type="arabicPeriod"/>
                      </a:pP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>
                        <a:buAutoNum type="arabicPeriod"/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</a:rPr>
                        <a:t>Objectif secondaire : Ancrer la culture (croyances, idées, espoirs, messages, histoires, etc.) du collectif dans un même endroit simple, à l’utilité bien comprise.</a:t>
                      </a:r>
                    </a:p>
                    <a:p>
                      <a:pPr marL="228600" indent="-228600">
                        <a:buAutoNum type="arabicPeriod"/>
                      </a:pP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fr-FR" sz="1100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fr-FR" sz="1100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fr-FR" sz="1100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fr-FR" sz="1100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  <a:p>
                      <a:pPr lvl="1"/>
                      <a:endParaRPr lang="fr-FR" sz="1050" dirty="0">
                        <a:solidFill>
                          <a:schemeClr val="tx1"/>
                        </a:solidFill>
                      </a:endParaRPr>
                    </a:p>
                    <a:p>
                      <a:pPr lvl="1"/>
                      <a:r>
                        <a:rPr lang="fr-FR" sz="1050" dirty="0">
                          <a:solidFill>
                            <a:schemeClr val="tx1"/>
                          </a:solidFill>
                        </a:rPr>
                        <a:t>. 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44249841"/>
                  </a:ext>
                </a:extLst>
              </a:tr>
            </a:tbl>
          </a:graphicData>
        </a:graphic>
      </p:graphicFrame>
      <p:pic>
        <p:nvPicPr>
          <p:cNvPr id="3" name="Image 2">
            <a:extLst>
              <a:ext uri="{FF2B5EF4-FFF2-40B4-BE49-F238E27FC236}">
                <a16:creationId xmlns:a16="http://schemas.microsoft.com/office/drawing/2014/main" xmlns="" id="{AFD9E13A-6687-4244-991D-87B9B54B33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39619" y="1459893"/>
            <a:ext cx="892627" cy="892627"/>
          </a:xfrm>
          <a:prstGeom prst="rect">
            <a:avLst/>
          </a:prstGeom>
        </p:spPr>
      </p:pic>
      <p:pic>
        <p:nvPicPr>
          <p:cNvPr id="6" name="Graphique 5" descr="Imprimante">
            <a:extLst>
              <a:ext uri="{FF2B5EF4-FFF2-40B4-BE49-F238E27FC236}">
                <a16:creationId xmlns:a16="http://schemas.microsoft.com/office/drawing/2014/main" xmlns="" id="{40ACB4E7-368D-431A-83A3-F1137D13AA5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77800" y="1615042"/>
            <a:ext cx="286803" cy="286803"/>
          </a:xfrm>
          <a:prstGeom prst="rect">
            <a:avLst/>
          </a:prstGeom>
        </p:spPr>
      </p:pic>
      <p:pic>
        <p:nvPicPr>
          <p:cNvPr id="9" name="Graphique 8" descr="Groupe de personnes">
            <a:extLst>
              <a:ext uri="{FF2B5EF4-FFF2-40B4-BE49-F238E27FC236}">
                <a16:creationId xmlns:a16="http://schemas.microsoft.com/office/drawing/2014/main" xmlns="" id="{492B486F-CD5A-47AA-949E-C45F0E01985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3564923" y="1055178"/>
            <a:ext cx="626077" cy="626077"/>
          </a:xfrm>
          <a:prstGeom prst="rect">
            <a:avLst/>
          </a:prstGeom>
        </p:spPr>
      </p:pic>
      <p:pic>
        <p:nvPicPr>
          <p:cNvPr id="10" name="Graphique 9" descr="Imprimante">
            <a:extLst>
              <a:ext uri="{FF2B5EF4-FFF2-40B4-BE49-F238E27FC236}">
                <a16:creationId xmlns:a16="http://schemas.microsoft.com/office/drawing/2014/main" xmlns="" id="{A56D82F7-CC13-4ED4-AF63-B34A7A8511C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45443" y="2808842"/>
            <a:ext cx="489090" cy="489090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6B6C23B9-8D90-4907-A58A-3D345A81B12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10"/>
              </a:ext>
            </a:extLst>
          </a:blip>
          <a:stretch>
            <a:fillRect/>
          </a:stretch>
        </p:blipFill>
        <p:spPr>
          <a:xfrm>
            <a:off x="1206105" y="2848160"/>
            <a:ext cx="567247" cy="469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148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xmlns="" id="{8F54CC7A-2683-4D5C-BC2E-362AA3F066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7467104"/>
              </p:ext>
            </p:extLst>
          </p:nvPr>
        </p:nvGraphicFramePr>
        <p:xfrm>
          <a:off x="21036" y="14180"/>
          <a:ext cx="6836964" cy="9334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45178">
                  <a:extLst>
                    <a:ext uri="{9D8B030D-6E8A-4147-A177-3AD203B41FA5}">
                      <a16:colId xmlns:a16="http://schemas.microsoft.com/office/drawing/2014/main" xmlns="" val="1612185270"/>
                    </a:ext>
                  </a:extLst>
                </a:gridCol>
                <a:gridCol w="3391786">
                  <a:extLst>
                    <a:ext uri="{9D8B030D-6E8A-4147-A177-3AD203B41FA5}">
                      <a16:colId xmlns:a16="http://schemas.microsoft.com/office/drawing/2014/main" xmlns="" val="1787628615"/>
                    </a:ext>
                  </a:extLst>
                </a:gridCol>
              </a:tblGrid>
              <a:tr h="311889">
                <a:tc gridSpan="2">
                  <a:txBody>
                    <a:bodyPr/>
                    <a:lstStyle/>
                    <a:p>
                      <a:pPr lvl="1" algn="ctr"/>
                      <a:r>
                        <a:rPr lang="fr-FR" sz="2000" b="1" dirty="0">
                          <a:solidFill>
                            <a:schemeClr val="tx1"/>
                          </a:solidFill>
                        </a:rPr>
                        <a:t>Guide de l’animateur/-</a:t>
                      </a:r>
                      <a:r>
                        <a:rPr lang="fr-FR" sz="2000" b="1" dirty="0" err="1">
                          <a:solidFill>
                            <a:schemeClr val="tx1"/>
                          </a:solidFill>
                        </a:rPr>
                        <a:t>trice</a:t>
                      </a:r>
                      <a:r>
                        <a:rPr lang="fr-FR" sz="2000" b="1" dirty="0">
                          <a:solidFill>
                            <a:schemeClr val="tx1"/>
                          </a:solidFill>
                        </a:rPr>
                        <a:t> #</a:t>
                      </a:r>
                      <a:r>
                        <a:rPr lang="fr-FR" sz="2000" b="1" dirty="0" err="1">
                          <a:solidFill>
                            <a:schemeClr val="tx1"/>
                          </a:solidFill>
                        </a:rPr>
                        <a:t>OpenSeriousGame</a:t>
                      </a:r>
                      <a:endParaRPr lang="fr-FR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94241753"/>
                  </a:ext>
                </a:extLst>
              </a:tr>
              <a:tr h="945802">
                <a:tc>
                  <a:txBody>
                    <a:bodyPr/>
                    <a:lstStyle/>
                    <a:p>
                      <a:r>
                        <a:rPr lang="fr-FR" sz="2000" b="1" dirty="0">
                          <a:solidFill>
                            <a:schemeClr val="tx1"/>
                          </a:solidFill>
                        </a:rPr>
                        <a:t>Déroulement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</a:rPr>
                        <a:t>Formez des petits groupes (3 à 5) parmi les participants. Faites leur faire connaissance si jamais ils/elles ne se connaissent pas du tout.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</a:rPr>
                        <a:t>Distribuez aux participants les fiches de jeu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</a:rPr>
                        <a:t>Les groupes ont  le droit à 4 minutes pour définir et écrire leur appellation d’arrivant(e) (« Bienvenue …. »)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</a:rPr>
                        <a:t>Les groupes ont le droit à 4 minutes pour définir et écrire leur souhaits aux arrivant(e)s (« Nous te souhaitons…. »)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</a:rPr>
                        <a:t>Les groupes ont le droit à 4 minutes pour définir et écrire leur recommandation (« Et surtout, souviens toi de … »)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</a:rPr>
                        <a:t>Les groupes ont le droit à 4 minutes de relecture globale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</a:rPr>
                        <a:t>(Facultatif) : Tour à tour, chaque groupe lit sa phrase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</a:rPr>
                        <a:t>Les groupes font un selfie et le postent (avec leur message au bon hashtag) ou bien l’envoient pour impression / l’impriment (version #</a:t>
                      </a:r>
                      <a:r>
                        <a:rPr lang="fr-FR" sz="1000" b="0" dirty="0" err="1">
                          <a:solidFill>
                            <a:schemeClr val="tx1"/>
                          </a:solidFill>
                        </a:rPr>
                        <a:t>OnboardingWall</a:t>
                      </a:r>
                      <a:r>
                        <a:rPr lang="fr-FR" sz="1000" b="0" dirty="0">
                          <a:solidFill>
                            <a:schemeClr val="tx1"/>
                          </a:solidFill>
                        </a:rPr>
                        <a:t> physique). 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</a:rPr>
                        <a:t>Les messages peuvent être écrits sur post-it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</a:rPr>
                        <a:t>Idéalement, les selfies et messages sont imprimés directement avant la fin de session, afin que les participants puissent observer leur œuvre collective matérialisation. La version « réseaux sociaux » facilite cette tâche.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b="1" dirty="0">
                          <a:solidFill>
                            <a:schemeClr val="tx1"/>
                          </a:solidFill>
                        </a:rPr>
                        <a:t>Règles </a:t>
                      </a:r>
                    </a:p>
                    <a:p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>
                        <a:buAutoNum type="arabicPeriod"/>
                      </a:pP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</a:pPr>
                      <a:endParaRPr lang="fr-FR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29604468"/>
                  </a:ext>
                </a:extLst>
              </a:tr>
              <a:tr h="869173">
                <a:tc>
                  <a:txBody>
                    <a:bodyPr/>
                    <a:lstStyle/>
                    <a:p>
                      <a:r>
                        <a:rPr lang="fr-FR" sz="2000" b="1" dirty="0">
                          <a:solidFill>
                            <a:schemeClr val="tx1"/>
                          </a:solidFill>
                        </a:rPr>
                        <a:t>Au préalable</a:t>
                      </a:r>
                    </a:p>
                    <a:p>
                      <a:endParaRPr lang="fr-FR" sz="2000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fr-FR" sz="2000" b="1" dirty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>
                        <a:buAutoNum type="arabicPeriod"/>
                      </a:pPr>
                      <a:r>
                        <a:rPr lang="fr-FR" sz="1050" dirty="0">
                          <a:solidFill>
                            <a:schemeClr val="tx1"/>
                          </a:solidFill>
                        </a:rPr>
                        <a:t>Récolter le droit à l’image si cela est important pour votre événement</a:t>
                      </a:r>
                    </a:p>
                    <a:p>
                      <a:pPr marL="228600" indent="-228600">
                        <a:buAutoNum type="arabicPeriod"/>
                      </a:pPr>
                      <a:endParaRPr lang="fr-FR" sz="1050" dirty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>
                        <a:buAutoNum type="arabicPeriod"/>
                      </a:pPr>
                      <a:endParaRPr lang="fr-FR" sz="1050" dirty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>
                        <a:buAutoNum type="arabicPeriod"/>
                      </a:pPr>
                      <a:endParaRPr lang="fr-FR" sz="1050" dirty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>
                        <a:buAutoNum type="arabicPeriod"/>
                      </a:pPr>
                      <a:r>
                        <a:rPr lang="fr-FR" sz="1050" dirty="0">
                          <a:solidFill>
                            <a:schemeClr val="tx1"/>
                          </a:solidFill>
                        </a:rPr>
                        <a:t>Préparer un mur physique (pour coller les selfies imprimés) </a:t>
                      </a:r>
                    </a:p>
                    <a:p>
                      <a:pPr marL="228600" indent="-228600">
                        <a:buAutoNum type="arabicPeriod"/>
                      </a:pPr>
                      <a:endParaRPr lang="fr-FR" sz="1050" dirty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>
                        <a:buAutoNum type="arabicPeriod"/>
                      </a:pPr>
                      <a:endParaRPr lang="fr-FR" sz="1050" dirty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>
                        <a:buAutoNum type="arabicPeriod"/>
                      </a:pPr>
                      <a:r>
                        <a:rPr lang="fr-FR" sz="1050" dirty="0">
                          <a:solidFill>
                            <a:schemeClr val="tx1"/>
                          </a:solidFill>
                        </a:rPr>
                        <a:t>ou un hashtag pour les réseaux sociaux</a:t>
                      </a:r>
                    </a:p>
                    <a:p>
                      <a:pPr marL="228600" indent="-228600">
                        <a:buAutoNum type="arabicPeriod"/>
                      </a:pPr>
                      <a:endParaRPr lang="fr-FR" sz="1050" dirty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>
                        <a:buAutoNum type="arabicPeriod"/>
                      </a:pPr>
                      <a:endParaRPr lang="fr-FR" sz="1050" dirty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>
                        <a:buAutoNum type="arabicPeriod"/>
                      </a:pPr>
                      <a:r>
                        <a:rPr lang="fr-FR" sz="1050" dirty="0">
                          <a:solidFill>
                            <a:schemeClr val="tx1"/>
                          </a:solidFill>
                        </a:rPr>
                        <a:t>Veiller à bien afficher le hashtag pour qu’on puisse retrouver le contenu (en cas de selfie sur réseaux sociaux)</a:t>
                      </a:r>
                    </a:p>
                    <a:p>
                      <a:pPr marL="228600" indent="-228600">
                        <a:buAutoNum type="arabicPeriod"/>
                      </a:pPr>
                      <a:endParaRPr lang="fr-FR" sz="1050" dirty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>
                        <a:buAutoNum type="arabicPeriod"/>
                      </a:pPr>
                      <a:endParaRPr lang="fr-FR" sz="1050" dirty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>
                        <a:buAutoNum type="arabicPeriod"/>
                      </a:pPr>
                      <a:r>
                        <a:rPr lang="fr-FR" sz="1050" dirty="0">
                          <a:solidFill>
                            <a:schemeClr val="tx1"/>
                          </a:solidFill>
                        </a:rPr>
                        <a:t>Identifier les petits groupes à construire et/ou comment ils feront connaissance si besoin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b="1" dirty="0">
                          <a:solidFill>
                            <a:schemeClr val="tx1"/>
                          </a:solidFill>
                        </a:rPr>
                        <a:t>Conseils d’animation</a:t>
                      </a:r>
                    </a:p>
                    <a:p>
                      <a:endParaRPr lang="fr-FR" sz="2000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fr-FR" sz="2000" b="1" dirty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>
                        <a:buAutoNum type="arabicPeriod"/>
                      </a:pPr>
                      <a:r>
                        <a:rPr lang="fr-FR" sz="1050" dirty="0">
                          <a:solidFill>
                            <a:schemeClr val="tx1"/>
                          </a:solidFill>
                        </a:rPr>
                        <a:t>Les fiches de jeu (1ere page) vous permettent de faciliter la transmission d’instruction (et répondre aux questions de ceux/celles qui n’ont pas écouté). Pas forcément besoin d’imprimer autant de fiches que de participants.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fr-FR" sz="1050" dirty="0">
                          <a:solidFill>
                            <a:schemeClr val="tx1"/>
                          </a:solidFill>
                        </a:rPr>
                        <a:t>Comme tout jeu de team building, nous préconisons de privilégier le « tout le monde est à l’aise » plutôt que « rendons l’exercice encore plus drôle ». 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fr-FR" sz="1050" dirty="0">
                          <a:solidFill>
                            <a:schemeClr val="tx1"/>
                          </a:solidFill>
                        </a:rPr>
                        <a:t>Veillez à ce que chacun respecte les limites de gêne des autres pour une bonne inclusion. Evitez le forcing.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fr-FR" sz="1050" dirty="0">
                          <a:solidFill>
                            <a:schemeClr val="tx1"/>
                          </a:solidFill>
                        </a:rPr>
                        <a:t>Tant pis si les selfies ne contiennent pas tout le monde, ou si les messages de bienvenue restent timides. L’exercice est déjà un premier pas.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fr-FR" sz="1050" dirty="0">
                          <a:solidFill>
                            <a:schemeClr val="tx1"/>
                          </a:solidFill>
                        </a:rPr>
                        <a:t>Attention à bien </a:t>
                      </a:r>
                      <a:r>
                        <a:rPr lang="fr-FR" sz="1050" dirty="0" err="1">
                          <a:solidFill>
                            <a:schemeClr val="tx1"/>
                          </a:solidFill>
                        </a:rPr>
                        <a:t>timeboxer</a:t>
                      </a:r>
                      <a:r>
                        <a:rPr lang="fr-FR" sz="1050" dirty="0">
                          <a:solidFill>
                            <a:schemeClr val="tx1"/>
                          </a:solidFill>
                        </a:rPr>
                        <a:t> les parties « </a:t>
                      </a:r>
                      <a:r>
                        <a:rPr lang="fr-FR" sz="1050" dirty="0" err="1">
                          <a:solidFill>
                            <a:schemeClr val="tx1"/>
                          </a:solidFill>
                        </a:rPr>
                        <a:t>Appelation</a:t>
                      </a:r>
                      <a:r>
                        <a:rPr lang="fr-FR" sz="1050" dirty="0">
                          <a:solidFill>
                            <a:schemeClr val="tx1"/>
                          </a:solidFill>
                        </a:rPr>
                        <a:t> d’arrivant, souhait, phrase souvenir ».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fr-FR" sz="1050" dirty="0">
                          <a:solidFill>
                            <a:schemeClr val="tx1"/>
                          </a:solidFill>
                        </a:rPr>
                        <a:t>Animation et </a:t>
                      </a:r>
                      <a:r>
                        <a:rPr lang="fr-FR" sz="1050" dirty="0" err="1">
                          <a:solidFill>
                            <a:schemeClr val="tx1"/>
                          </a:solidFill>
                        </a:rPr>
                        <a:t>co-animation</a:t>
                      </a:r>
                      <a:r>
                        <a:rPr lang="fr-FR" sz="1050" dirty="0">
                          <a:solidFill>
                            <a:schemeClr val="tx1"/>
                          </a:solidFill>
                        </a:rPr>
                        <a:t> sont réparties librement (pas vraiment de phases fortes très distinctives). Dans le plus simple des cas, chacun prend une étape alternativement.</a:t>
                      </a:r>
                    </a:p>
                    <a:p>
                      <a:pPr marL="228600" indent="-228600">
                        <a:buAutoNum type="arabicPeriod"/>
                      </a:pPr>
                      <a:endParaRPr lang="fr-FR" sz="1050" dirty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>
                        <a:buAutoNum type="arabicPeriod"/>
                      </a:pPr>
                      <a:endParaRPr lang="fr-FR" sz="1050" dirty="0">
                        <a:solidFill>
                          <a:schemeClr val="tx1"/>
                        </a:solidFill>
                      </a:endParaRPr>
                    </a:p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44249841"/>
                  </a:ext>
                </a:extLst>
              </a:tr>
            </a:tbl>
          </a:graphicData>
        </a:graphic>
      </p:graphicFrame>
      <p:pic>
        <p:nvPicPr>
          <p:cNvPr id="3" name="Graphique 2" descr="Balance de Thémis">
            <a:extLst>
              <a:ext uri="{FF2B5EF4-FFF2-40B4-BE49-F238E27FC236}">
                <a16:creationId xmlns:a16="http://schemas.microsoft.com/office/drawing/2014/main" xmlns="" id="{3B0422D9-792E-4C60-8BCF-D88927472BA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261533" y="5867398"/>
            <a:ext cx="457200" cy="457200"/>
          </a:xfrm>
          <a:prstGeom prst="rect">
            <a:avLst/>
          </a:prstGeom>
        </p:spPr>
      </p:pic>
      <p:pic>
        <p:nvPicPr>
          <p:cNvPr id="5" name="Graphique 4" descr="Sous-titres (droite à gauche)">
            <a:extLst>
              <a:ext uri="{FF2B5EF4-FFF2-40B4-BE49-F238E27FC236}">
                <a16:creationId xmlns:a16="http://schemas.microsoft.com/office/drawing/2014/main" xmlns="" id="{C407D20C-6BE9-40C8-8C96-80FDCCA1305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676400" y="6660582"/>
            <a:ext cx="457200" cy="457200"/>
          </a:xfrm>
          <a:prstGeom prst="rect">
            <a:avLst/>
          </a:prstGeom>
        </p:spPr>
      </p:pic>
      <p:pic>
        <p:nvPicPr>
          <p:cNvPr id="8" name="Graphique 7" descr="Sous-titres">
            <a:extLst>
              <a:ext uri="{FF2B5EF4-FFF2-40B4-BE49-F238E27FC236}">
                <a16:creationId xmlns:a16="http://schemas.microsoft.com/office/drawing/2014/main" xmlns="" id="{C37DCF8E-EAE8-445C-B160-B3861F05B25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935436" y="6654799"/>
            <a:ext cx="462983" cy="462983"/>
          </a:xfrm>
          <a:prstGeom prst="rect">
            <a:avLst/>
          </a:prstGeom>
        </p:spPr>
      </p:pic>
      <p:pic>
        <p:nvPicPr>
          <p:cNvPr id="10" name="Graphique 9" descr="Enfants">
            <a:extLst>
              <a:ext uri="{FF2B5EF4-FFF2-40B4-BE49-F238E27FC236}">
                <a16:creationId xmlns:a16="http://schemas.microsoft.com/office/drawing/2014/main" xmlns="" id="{4C8BD1A9-8D10-4BBB-8CA6-01059B97ACC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2133600" y="6711382"/>
            <a:ext cx="406400" cy="406400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D1420D05-B1E8-4CBE-BBBB-8FA4ADEE13CE}"/>
              </a:ext>
            </a:extLst>
          </p:cNvPr>
          <p:cNvSpPr txBox="1"/>
          <p:nvPr/>
        </p:nvSpPr>
        <p:spPr>
          <a:xfrm>
            <a:off x="1972733" y="7255934"/>
            <a:ext cx="1456267" cy="369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#</a:t>
            </a:r>
            <a:r>
              <a:rPr lang="fr-FR" dirty="0" err="1"/>
              <a:t>MonGroupe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47994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xmlns="" id="{8F54CC7A-2683-4D5C-BC2E-362AA3F066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3767391"/>
              </p:ext>
            </p:extLst>
          </p:nvPr>
        </p:nvGraphicFramePr>
        <p:xfrm>
          <a:off x="21036" y="14180"/>
          <a:ext cx="6836964" cy="3017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45178">
                  <a:extLst>
                    <a:ext uri="{9D8B030D-6E8A-4147-A177-3AD203B41FA5}">
                      <a16:colId xmlns:a16="http://schemas.microsoft.com/office/drawing/2014/main" xmlns="" val="1612185270"/>
                    </a:ext>
                  </a:extLst>
                </a:gridCol>
                <a:gridCol w="3391786">
                  <a:extLst>
                    <a:ext uri="{9D8B030D-6E8A-4147-A177-3AD203B41FA5}">
                      <a16:colId xmlns:a16="http://schemas.microsoft.com/office/drawing/2014/main" xmlns="" val="1787628615"/>
                    </a:ext>
                  </a:extLst>
                </a:gridCol>
              </a:tblGrid>
              <a:tr h="311889">
                <a:tc gridSpan="2">
                  <a:txBody>
                    <a:bodyPr/>
                    <a:lstStyle/>
                    <a:p>
                      <a:pPr lvl="1" algn="ctr"/>
                      <a:r>
                        <a:rPr lang="fr-FR" sz="2000" b="1" dirty="0">
                          <a:solidFill>
                            <a:schemeClr val="tx1"/>
                          </a:solidFill>
                        </a:rPr>
                        <a:t>Guide du/de la créateur(-</a:t>
                      </a:r>
                      <a:r>
                        <a:rPr lang="fr-FR" sz="2000" b="1" dirty="0" err="1">
                          <a:solidFill>
                            <a:schemeClr val="tx1"/>
                          </a:solidFill>
                        </a:rPr>
                        <a:t>trice</a:t>
                      </a:r>
                      <a:r>
                        <a:rPr lang="fr-FR" sz="2000" b="1" dirty="0">
                          <a:solidFill>
                            <a:schemeClr val="tx1"/>
                          </a:solidFill>
                        </a:rPr>
                        <a:t>) #</a:t>
                      </a:r>
                      <a:r>
                        <a:rPr lang="fr-FR" sz="2000" b="1" dirty="0" err="1">
                          <a:solidFill>
                            <a:schemeClr val="tx1"/>
                          </a:solidFill>
                        </a:rPr>
                        <a:t>OpenSeriousGame</a:t>
                      </a:r>
                      <a:endParaRPr lang="fr-FR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94241753"/>
                  </a:ext>
                </a:extLst>
              </a:tr>
              <a:tr h="945802">
                <a:tc>
                  <a:txBody>
                    <a:bodyPr/>
                    <a:lstStyle/>
                    <a:p>
                      <a:r>
                        <a:rPr lang="fr-FR" sz="2000" b="1" dirty="0">
                          <a:solidFill>
                            <a:schemeClr val="tx1"/>
                          </a:solidFill>
                        </a:rPr>
                        <a:t>Principes utilisés dans cette session</a:t>
                      </a:r>
                    </a:p>
                    <a:p>
                      <a:pPr marL="228600" indent="-228600">
                        <a:buAutoNum type="arabicPeriod"/>
                      </a:pP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>
                        <a:buAutoNum type="arabicPeriod"/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</a:rPr>
                        <a:t>Cause commune pour fédérer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</a:rPr>
                        <a:t>Construction progressive d’un message, créativité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</a:rPr>
                        <a:t>Selfie </a:t>
                      </a:r>
                      <a:r>
                        <a:rPr lang="fr-FR" sz="10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 Sentiment d’appartenance, cohésion de groupe</a:t>
                      </a:r>
                    </a:p>
                    <a:p>
                      <a:pPr marL="0" indent="0">
                        <a:buNone/>
                      </a:pPr>
                      <a:endParaRPr lang="fr-FR" sz="1050" dirty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>
                        <a:buAutoNum type="arabicPeriod"/>
                      </a:pPr>
                      <a:endParaRPr lang="fr-FR" sz="1050" dirty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>
                        <a:buAutoNum type="arabicPeriod"/>
                      </a:pPr>
                      <a:endParaRPr lang="fr-FR" sz="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>
                          <a:solidFill>
                            <a:schemeClr val="tx1"/>
                          </a:solidFill>
                        </a:rPr>
                        <a:t>Variantes de jeu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</a:rPr>
                        <a:t>Construction identique pour l’</a:t>
                      </a:r>
                      <a:r>
                        <a:rPr lang="fr-FR" sz="1000" b="0" dirty="0" err="1">
                          <a:solidFill>
                            <a:schemeClr val="tx1"/>
                          </a:solidFill>
                        </a:rPr>
                        <a:t>offboarding</a:t>
                      </a:r>
                      <a:r>
                        <a:rPr lang="fr-FR" sz="1000" b="0" dirty="0">
                          <a:solidFill>
                            <a:schemeClr val="tx1"/>
                          </a:solidFill>
                        </a:rPr>
                        <a:t> Wall (mur de départ)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</a:pPr>
                      <a:endParaRPr lang="fr-FR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29604468"/>
                  </a:ext>
                </a:extLst>
              </a:tr>
              <a:tr h="869173">
                <a:tc>
                  <a:txBody>
                    <a:bodyPr/>
                    <a:lstStyle/>
                    <a:p>
                      <a:r>
                        <a:rPr lang="fr-FR" sz="2000" b="1" dirty="0">
                          <a:solidFill>
                            <a:schemeClr val="tx1"/>
                          </a:solidFill>
                        </a:rPr>
                        <a:t>Création de cette version</a:t>
                      </a:r>
                    </a:p>
                    <a:p>
                      <a:endParaRPr lang="fr-FR" sz="105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FR" sz="1000" b="0" dirty="0">
                          <a:solidFill>
                            <a:schemeClr val="tx1"/>
                          </a:solidFill>
                          <a:hlinkClick r:id="rId2"/>
                        </a:rPr>
                        <a:t>Romuald SENATHIRAJAH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FR" sz="1000" b="0" dirty="0">
                          <a:solidFill>
                            <a:schemeClr val="tx1"/>
                          </a:solidFill>
                        </a:rPr>
                        <a:t>Alexandre QUACH</a:t>
                      </a:r>
                      <a:endParaRPr lang="fr-FR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b="1" dirty="0">
                          <a:solidFill>
                            <a:schemeClr val="tx1"/>
                          </a:solidFill>
                        </a:rPr>
                        <a:t>Licence de réutilisation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</a:rPr>
                        <a:t>Creative Commons Attribution 3.0</a:t>
                      </a:r>
                    </a:p>
                    <a:p>
                      <a:pPr marL="0" indent="0">
                        <a:buNone/>
                      </a:pPr>
                      <a:r>
                        <a:rPr lang="fr-FR" sz="1000" dirty="0">
                          <a:hlinkClick r:id="rId3"/>
                        </a:rPr>
                        <a:t>https://creativecommons.org/licenses/by/3.0/fr/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442498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241068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2533</TotalTime>
  <Words>1130</Words>
  <Application>Microsoft Office PowerPoint</Application>
  <PresentationFormat>Format A4 (210 x 297 mm)</PresentationFormat>
  <Paragraphs>191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Thème Office</vt:lpstr>
      <vt:lpstr>Présentation PowerPoint</vt:lpstr>
      <vt:lpstr>Apparence cible #OnboardingWall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Alexandre QUACH</dc:creator>
  <cp:lastModifiedBy>Alexandre Quach</cp:lastModifiedBy>
  <cp:revision>64</cp:revision>
  <cp:lastPrinted>2019-08-29T08:55:25Z</cp:lastPrinted>
  <dcterms:created xsi:type="dcterms:W3CDTF">2019-08-28T08:39:22Z</dcterms:created>
  <dcterms:modified xsi:type="dcterms:W3CDTF">2019-09-17T06:14:43Z</dcterms:modified>
</cp:coreProperties>
</file>