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6858000" cy="9906000" type="A4"/>
  <p:notesSz cx="6858000" cy="9926638"/>
  <p:defaultTextStyle>
    <a:defPPr>
      <a:defRPr lang="en-US"/>
    </a:defPPr>
    <a:lvl1pPr marL="0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6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99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32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65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31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64" algn="l" defTabSz="457133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70" d="100"/>
          <a:sy n="70" d="100"/>
        </p:scale>
        <p:origin x="1720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A948C06-F7D7-4872-AC54-D56568C40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16C201-56D9-42B1-91DB-92380F286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6E387-58D0-40AA-A111-39025C8DE5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F02CFE-A077-47B6-A7C0-3D0CE9751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E98511-98FD-4F53-85BC-630702199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7C46C-43A9-4CC6-ABA8-CCA27B0BD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942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20955-6C47-4586-98EC-FFC38E96B8F7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0125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7939E-2C09-4915-8039-A09DC60D8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3677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6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9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2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5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8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1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4" algn="l" defTabSz="9142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99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0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33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47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3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7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9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2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40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0D14-03F7-4F0D-A834-CBE5F1B767A5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5C76-BE70-4258-8668-C07A75A9D8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67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net/product/free-illustrated-character-sample-pack-0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pngall.com/paper-sheet-png/download/2439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fr/" TargetMode="External"/><Relationship Id="rId2" Type="http://schemas.openxmlformats.org/officeDocument/2006/relationships/hyperlink" Target="https://www.linkedin.com/in/romuald-senathirajah-1b994297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B83CDE9D-AE7A-4C77-8E56-975BC6EC7C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651" t="53499" r="39621" b="23261"/>
          <a:stretch/>
        </p:blipFill>
        <p:spPr>
          <a:xfrm>
            <a:off x="671196" y="6538202"/>
            <a:ext cx="946052" cy="13979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9A25BC-4C9F-42E5-862B-BE40C7FA8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651" t="53499" r="39621" b="23261"/>
          <a:stretch/>
        </p:blipFill>
        <p:spPr>
          <a:xfrm>
            <a:off x="728076" y="3376439"/>
            <a:ext cx="946052" cy="13979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BD5AC4A-9176-40C9-8EC3-5FDDE0A54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651" t="53499" r="39621" b="23261"/>
          <a:stretch/>
        </p:blipFill>
        <p:spPr>
          <a:xfrm>
            <a:off x="4050514" y="3376439"/>
            <a:ext cx="946052" cy="13979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8786B42-C18F-4184-9E78-48C8D356E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731" t="-856" r="42541" b="77616"/>
          <a:stretch/>
        </p:blipFill>
        <p:spPr>
          <a:xfrm>
            <a:off x="5176171" y="3272854"/>
            <a:ext cx="1011480" cy="149457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04A56EA-1423-487F-91BB-90B83BB2A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651" t="53499" r="39621" b="23261"/>
          <a:stretch/>
        </p:blipFill>
        <p:spPr>
          <a:xfrm>
            <a:off x="4010154" y="6548342"/>
            <a:ext cx="946052" cy="13979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9FB887D-8D1D-45B8-852F-5D85593A4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731" t="-856" r="42541" b="77616"/>
          <a:stretch/>
        </p:blipFill>
        <p:spPr>
          <a:xfrm>
            <a:off x="5135811" y="6444757"/>
            <a:ext cx="1011480" cy="149457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C93EA7F-7352-4EB4-9B3A-D8CE36EE4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731" t="-856" r="42541" b="77616"/>
          <a:stretch/>
        </p:blipFill>
        <p:spPr>
          <a:xfrm>
            <a:off x="1796853" y="6434617"/>
            <a:ext cx="1011480" cy="149457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7C6FCE6-3913-475F-AB92-429F2C105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731" t="-856" r="42541" b="77616"/>
          <a:stretch/>
        </p:blipFill>
        <p:spPr>
          <a:xfrm>
            <a:off x="1911781" y="3289693"/>
            <a:ext cx="1011480" cy="1494578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4CC7A-2683-4D5C-BC2E-362AA3F06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77595"/>
              </p:ext>
            </p:extLst>
          </p:nvPr>
        </p:nvGraphicFramePr>
        <p:xfrm>
          <a:off x="21036" y="1"/>
          <a:ext cx="6836964" cy="257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824">
                  <a:extLst>
                    <a:ext uri="{9D8B030D-6E8A-4147-A177-3AD203B41FA5}">
                      <a16:colId xmlns:a16="http://schemas.microsoft.com/office/drawing/2014/main" val="1612185270"/>
                    </a:ext>
                  </a:extLst>
                </a:gridCol>
                <a:gridCol w="3420140">
                  <a:extLst>
                    <a:ext uri="{9D8B030D-6E8A-4147-A177-3AD203B41FA5}">
                      <a16:colId xmlns:a16="http://schemas.microsoft.com/office/drawing/2014/main" val="1787628615"/>
                    </a:ext>
                  </a:extLst>
                </a:gridCol>
              </a:tblGrid>
              <a:tr h="446566">
                <a:tc gridSpan="2">
                  <a:txBody>
                    <a:bodyPr/>
                    <a:lstStyle/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err="1">
                          <a:solidFill>
                            <a:schemeClr val="tx1"/>
                          </a:solidFill>
                        </a:rPr>
                        <a:t>Icebreaker</a:t>
                      </a: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, les Présentations Exagérées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Faire connaissance et présenter l’autre, découvrir de nouvelles personnes !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43360"/>
                  </a:ext>
                </a:extLst>
              </a:tr>
              <a:tr h="1259062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</a:rPr>
                        <a:t>PresentationsExagerees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fr-FR" sz="1050" b="1" dirty="0" err="1">
                          <a:solidFill>
                            <a:schemeClr val="tx1"/>
                          </a:solidFill>
                        </a:rPr>
                        <a:t>OpenSeriousGame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L’objectif de cet atelier est que vous fassiez connaissance de manière ludique et non intrusive.</a:t>
                      </a:r>
                    </a:p>
                    <a:p>
                      <a:pPr lvl="1"/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Présenter l’autre de manière exagérée rend l’exercice un peu moins formel, et les personnes rencontrées plus mémorables.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Instructions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Formez des binômes : Mettez vous avec quelqu’un que vous ne connaissez pas.  (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Timebox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: …. Minutes 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Chacun se présente à l’autre, retenez bien !!! (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</a:rPr>
                        <a:t>Timebox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 : … minutes chacun)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Ensuite, allez tous les deux rencontrer un autre groupe (que vous ne connaissez pas).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Présentez leur votre binôme de manière POSITIVEMENT EXAGÉRÉE ! (voir ci-dessous).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Après avoir fait le tour, libre à vous de revenir aux présentations « réalistes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04468"/>
                  </a:ext>
                </a:extLst>
              </a:tr>
            </a:tbl>
          </a:graphicData>
        </a:graphic>
      </p:graphicFrame>
      <p:pic>
        <p:nvPicPr>
          <p:cNvPr id="1034" name="Picture 10" descr="RÃ©sultat de recherche d'images pour &quot;target icon png&quot;">
            <a:extLst>
              <a:ext uri="{FF2B5EF4-FFF2-40B4-BE49-F238E27FC236}">
                <a16:creationId xmlns:a16="http://schemas.microsoft.com/office/drawing/2014/main" id="{18144AE3-437E-4A12-B419-D1678A754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" y="1272493"/>
            <a:ext cx="335375" cy="3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" name="Tableau 64">
            <a:extLst>
              <a:ext uri="{FF2B5EF4-FFF2-40B4-BE49-F238E27FC236}">
                <a16:creationId xmlns:a16="http://schemas.microsoft.com/office/drawing/2014/main" id="{6F4E2D01-23EE-44EB-9710-A51ACD619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09245"/>
              </p:ext>
            </p:extLst>
          </p:nvPr>
        </p:nvGraphicFramePr>
        <p:xfrm>
          <a:off x="0" y="8067573"/>
          <a:ext cx="6836964" cy="1889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824">
                  <a:extLst>
                    <a:ext uri="{9D8B030D-6E8A-4147-A177-3AD203B41FA5}">
                      <a16:colId xmlns:a16="http://schemas.microsoft.com/office/drawing/2014/main" val="1612185270"/>
                    </a:ext>
                  </a:extLst>
                </a:gridCol>
                <a:gridCol w="3420140">
                  <a:extLst>
                    <a:ext uri="{9D8B030D-6E8A-4147-A177-3AD203B41FA5}">
                      <a16:colId xmlns:a16="http://schemas.microsoft.com/office/drawing/2014/main" val="1787628615"/>
                    </a:ext>
                  </a:extLst>
                </a:gridCol>
              </a:tblGrid>
              <a:tr h="184387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Astuces pour se présenter soi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Ne vous forcez pas à vous présenter dans un ordre particulier ou à dire des choses sur lesquelles vous n’êtes pas à l’aise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Vous pouvez tout autant présenter des détails de la vie professionnelle (« je travaille dans… »), personnelle (« j’aime… »), ou même du moment (« je viens d’arriver… »)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Sentez vous libre de parler du passé, du présent, des souhaits (« j’aimerais »), des goûts, du futur, etc.</a:t>
                      </a:r>
                      <a:endParaRPr lang="fr-FR" sz="105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Astuces pour présenter l’autre en exagérant positivement</a:t>
                      </a:r>
                    </a:p>
                    <a:p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Ecoutez et mémorisez bien au moins 2-3 détails !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Imaginez la version extrême de ces détails : « et si la personne avait dédié sa vie à ce détail, alors… 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Tournez ces détails en compliments très exagérés et irréalistes, suffisamment pour que cela soit drôle sans gêner</a:t>
                      </a:r>
                      <a:endParaRPr lang="fr-FR" sz="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04468"/>
                  </a:ext>
                </a:extLst>
              </a:tr>
            </a:tbl>
          </a:graphicData>
        </a:graphic>
      </p:graphicFrame>
      <p:sp>
        <p:nvSpPr>
          <p:cNvPr id="2" name="Bulle narrative : ronde 1">
            <a:extLst>
              <a:ext uri="{FF2B5EF4-FFF2-40B4-BE49-F238E27FC236}">
                <a16:creationId xmlns:a16="http://schemas.microsoft.com/office/drawing/2014/main" id="{B59BDEF7-CF01-4E08-9AFB-246F8FF3FB45}"/>
              </a:ext>
            </a:extLst>
          </p:cNvPr>
          <p:cNvSpPr/>
          <p:nvPr/>
        </p:nvSpPr>
        <p:spPr>
          <a:xfrm>
            <a:off x="254892" y="2988272"/>
            <a:ext cx="3067983" cy="617292"/>
          </a:xfrm>
          <a:prstGeom prst="wedgeEllipseCallout">
            <a:avLst>
              <a:gd name="adj1" fmla="val -19095"/>
              <a:gd name="adj2" fmla="val 75723"/>
            </a:avLst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Je suis Alice, je vais régulièrement nager, j’ai un chien et je travaille au marketing digital. </a:t>
            </a: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3771A55F-A671-410D-9AEA-AC201628BB86}"/>
              </a:ext>
            </a:extLst>
          </p:cNvPr>
          <p:cNvSpPr/>
          <p:nvPr/>
        </p:nvSpPr>
        <p:spPr>
          <a:xfrm>
            <a:off x="4050514" y="2932135"/>
            <a:ext cx="2591134" cy="557548"/>
          </a:xfrm>
          <a:prstGeom prst="wedgeRoundRectCallout">
            <a:avLst>
              <a:gd name="adj1" fmla="val 13942"/>
              <a:gd name="adj2" fmla="val 7803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Je suis Bob, je travaille dans la cybersécurité, je reviens d’un voyage en Grèce, j’aime cuisiner.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43E18-9CBF-42EF-8190-3784D0861211}"/>
              </a:ext>
            </a:extLst>
          </p:cNvPr>
          <p:cNvSpPr/>
          <p:nvPr/>
        </p:nvSpPr>
        <p:spPr>
          <a:xfrm>
            <a:off x="155120" y="2673532"/>
            <a:ext cx="3200401" cy="2110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C39CEA-3A35-4C7D-8D24-C2A7865BD1C5}"/>
              </a:ext>
            </a:extLst>
          </p:cNvPr>
          <p:cNvSpPr/>
          <p:nvPr/>
        </p:nvSpPr>
        <p:spPr>
          <a:xfrm>
            <a:off x="3502481" y="2673532"/>
            <a:ext cx="3208563" cy="2110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AC927-E5C0-45D8-9534-4187D25F510F}"/>
              </a:ext>
            </a:extLst>
          </p:cNvPr>
          <p:cNvSpPr/>
          <p:nvPr/>
        </p:nvSpPr>
        <p:spPr>
          <a:xfrm>
            <a:off x="155120" y="4912718"/>
            <a:ext cx="6555924" cy="808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688AC1-B983-470C-9636-1EF4C59CD075}"/>
              </a:ext>
            </a:extLst>
          </p:cNvPr>
          <p:cNvSpPr/>
          <p:nvPr/>
        </p:nvSpPr>
        <p:spPr>
          <a:xfrm>
            <a:off x="3502481" y="5843141"/>
            <a:ext cx="3208563" cy="2110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015D0227-A44E-4565-874E-F5A56C15C814}"/>
              </a:ext>
            </a:extLst>
          </p:cNvPr>
          <p:cNvSpPr/>
          <p:nvPr/>
        </p:nvSpPr>
        <p:spPr>
          <a:xfrm>
            <a:off x="3825408" y="6191768"/>
            <a:ext cx="2831283" cy="490703"/>
          </a:xfrm>
          <a:prstGeom prst="wedgeRoundRectCallout">
            <a:avLst>
              <a:gd name="adj1" fmla="val 15184"/>
              <a:gd name="adj2" fmla="val 7472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Je vous présente Alice, championne de natation, éleveuse de Dalmatien et ex co-fondatrice de Snapchat.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65C012-5779-4AD5-88F7-E79EF1202E81}"/>
              </a:ext>
            </a:extLst>
          </p:cNvPr>
          <p:cNvSpPr/>
          <p:nvPr/>
        </p:nvSpPr>
        <p:spPr>
          <a:xfrm>
            <a:off x="141299" y="5844373"/>
            <a:ext cx="2781961" cy="202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/>
                </a:solidFill>
              </a:rPr>
              <a:t>A présente B de manière positivement exagérée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80052D-FF21-4352-A720-4F47EA9F944D}"/>
              </a:ext>
            </a:extLst>
          </p:cNvPr>
          <p:cNvSpPr/>
          <p:nvPr/>
        </p:nvSpPr>
        <p:spPr>
          <a:xfrm>
            <a:off x="3502481" y="2673533"/>
            <a:ext cx="1877783" cy="1959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/>
              <a:t>2 : Présentation classique de 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4C4B9-D5FE-48C3-894F-185DB302FEE7}"/>
              </a:ext>
            </a:extLst>
          </p:cNvPr>
          <p:cNvSpPr/>
          <p:nvPr/>
        </p:nvSpPr>
        <p:spPr>
          <a:xfrm>
            <a:off x="155120" y="2667682"/>
            <a:ext cx="1885951" cy="2226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/>
              <a:t>1 : Présentation classique de 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7CB563-4032-460D-A4F7-FA54389EBE95}"/>
              </a:ext>
            </a:extLst>
          </p:cNvPr>
          <p:cNvSpPr/>
          <p:nvPr/>
        </p:nvSpPr>
        <p:spPr>
          <a:xfrm>
            <a:off x="3502481" y="5843142"/>
            <a:ext cx="2922812" cy="2010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dirty="0"/>
              <a:t>B présente A de manière positivement exagérée</a:t>
            </a:r>
          </a:p>
        </p:txBody>
      </p:sp>
      <p:sp>
        <p:nvSpPr>
          <p:cNvPr id="26" name="Bulle narrative : ronde 25">
            <a:extLst>
              <a:ext uri="{FF2B5EF4-FFF2-40B4-BE49-F238E27FC236}">
                <a16:creationId xmlns:a16="http://schemas.microsoft.com/office/drawing/2014/main" id="{FD790C86-4FC7-4A45-969C-F86BCA9D79BC}"/>
              </a:ext>
            </a:extLst>
          </p:cNvPr>
          <p:cNvSpPr/>
          <p:nvPr/>
        </p:nvSpPr>
        <p:spPr>
          <a:xfrm>
            <a:off x="201309" y="6160943"/>
            <a:ext cx="3067983" cy="617292"/>
          </a:xfrm>
          <a:prstGeom prst="wedgeEllipseCallout">
            <a:avLst>
              <a:gd name="adj1" fmla="val -19095"/>
              <a:gd name="adj2" fmla="val 75723"/>
            </a:avLst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Je vous présente Bob, un ancien agent du MI-6, archéologue-aventurier et chef étoilé à Paris.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AABC3B3-6B00-4778-A806-A6BFAFB50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651" t="53499" r="39621" b="23261"/>
          <a:stretch/>
        </p:blipFill>
        <p:spPr>
          <a:xfrm>
            <a:off x="1422609" y="5090128"/>
            <a:ext cx="415259" cy="61359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2DE9631-24BB-4B18-BFAF-3446C9F84A37}"/>
              </a:ext>
            </a:extLst>
          </p:cNvPr>
          <p:cNvSpPr/>
          <p:nvPr/>
        </p:nvSpPr>
        <p:spPr>
          <a:xfrm>
            <a:off x="141299" y="5843141"/>
            <a:ext cx="3200401" cy="2110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1CF18F3-4C44-4210-AB76-570AE4458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731" t="-856" r="42541" b="77616"/>
          <a:stretch/>
        </p:blipFill>
        <p:spPr>
          <a:xfrm flipH="1">
            <a:off x="1817157" y="5079383"/>
            <a:ext cx="485436" cy="63508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4425133-C70B-491E-BA95-9B6CB05DD854}"/>
              </a:ext>
            </a:extLst>
          </p:cNvPr>
          <p:cNvSpPr/>
          <p:nvPr/>
        </p:nvSpPr>
        <p:spPr>
          <a:xfrm>
            <a:off x="151641" y="4912716"/>
            <a:ext cx="4289730" cy="209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/>
                </a:solidFill>
              </a:rPr>
              <a:t>A et B vont rencontrer un autre binôme C et D qui vient de faire connaissance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6E5B87A-6148-48A6-BD57-BC1DED0CF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2689" t="3134" r="21583" b="73626"/>
          <a:stretch/>
        </p:blipFill>
        <p:spPr>
          <a:xfrm>
            <a:off x="3866988" y="5140845"/>
            <a:ext cx="391155" cy="57797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D8A0F79-B4DA-4F12-9BEC-7861E95772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82" t="-84" r="63790" b="76844"/>
          <a:stretch/>
        </p:blipFill>
        <p:spPr>
          <a:xfrm>
            <a:off x="4329763" y="5117580"/>
            <a:ext cx="391155" cy="577977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292DE6D7-279E-406D-A39F-E3154E8931D4}"/>
              </a:ext>
            </a:extLst>
          </p:cNvPr>
          <p:cNvSpPr/>
          <p:nvPr/>
        </p:nvSpPr>
        <p:spPr>
          <a:xfrm>
            <a:off x="2302593" y="5306786"/>
            <a:ext cx="505740" cy="32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1D9481F9-65EF-49A9-A418-CA9F75E0FD14}"/>
              </a:ext>
            </a:extLst>
          </p:cNvPr>
          <p:cNvSpPr/>
          <p:nvPr/>
        </p:nvSpPr>
        <p:spPr>
          <a:xfrm flipH="1">
            <a:off x="3439518" y="5329540"/>
            <a:ext cx="441530" cy="28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6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4CC7A-2683-4D5C-BC2E-362AA3F06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01025"/>
              </p:ext>
            </p:extLst>
          </p:nvPr>
        </p:nvGraphicFramePr>
        <p:xfrm>
          <a:off x="21036" y="14180"/>
          <a:ext cx="6836964" cy="777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5559">
                  <a:extLst>
                    <a:ext uri="{9D8B030D-6E8A-4147-A177-3AD203B41FA5}">
                      <a16:colId xmlns:a16="http://schemas.microsoft.com/office/drawing/2014/main" val="1612185270"/>
                    </a:ext>
                  </a:extLst>
                </a:gridCol>
                <a:gridCol w="3441405">
                  <a:extLst>
                    <a:ext uri="{9D8B030D-6E8A-4147-A177-3AD203B41FA5}">
                      <a16:colId xmlns:a16="http://schemas.microsoft.com/office/drawing/2014/main" val="1787628615"/>
                    </a:ext>
                  </a:extLst>
                </a:gridCol>
              </a:tblGrid>
              <a:tr h="311889">
                <a:tc gridSpan="2">
                  <a:txBody>
                    <a:bodyPr/>
                    <a:lstStyle/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Guide de l’éclaireur(-se) #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</a:rPr>
                        <a:t>OpenSeriousGame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41753"/>
                  </a:ext>
                </a:extLst>
              </a:tr>
              <a:tr h="945802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Matériel nécessaire</a:t>
                      </a:r>
                    </a:p>
                    <a:p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Pas de matériel particulier nécessaire.</a:t>
                      </a:r>
                    </a:p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Recommandation 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l’impression des fiches de jeu à distribuer (si besoin)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Un Gong / outil pour interrompre les participants, alors qu’ils parlent tous, pour passer d’une phase à l’autre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Public idéal</a:t>
                      </a:r>
                    </a:p>
                    <a:p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Taille de groupe : 4 min, pas de max.</a:t>
                      </a:r>
                    </a:p>
                    <a:p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Aucun </a:t>
                      </a:r>
                      <a:r>
                        <a:rPr lang="fr-FR" sz="1100" b="0" dirty="0" err="1">
                          <a:solidFill>
                            <a:schemeClr val="tx1"/>
                          </a:solidFill>
                        </a:rPr>
                        <a:t>pré-requis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50" b="0" dirty="0">
                          <a:solidFill>
                            <a:schemeClr val="tx1"/>
                          </a:solidFill>
                        </a:rPr>
                        <a:t>Ce jeu peut être joué sur des publics tels que 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</a:rPr>
                        <a:t>Des équipes qui se connaissent professionnellement mais pas personnellement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</a:rPr>
                        <a:t>Des membres d’un même programme qui ne se connaissent ni professionnellement, ni personnellement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</a:rPr>
                        <a:t>Des membres d’un collectif (association, groupement, famille, …) qui ne se connaissent pas tous les uns les autres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</a:rPr>
                        <a:t>Des membres d’une conférence / 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</a:rPr>
                        <a:t>meetup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</a:rPr>
                        <a:t> qui arrivent au compte gouttes en attendant le début effectif de l’événement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04468"/>
                  </a:ext>
                </a:extLst>
              </a:tr>
              <a:tr h="869173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Pitch du jeu</a:t>
                      </a:r>
                    </a:p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</a:rPr>
                        <a:t>À copier dans les invitations</a:t>
                      </a: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Vous êtes tous du même groupe, vous avancez dans une même direction, mais sans parfois vraiment vous connaître. </a:t>
                      </a:r>
                    </a:p>
                    <a:p>
                      <a:pPr lvl="1"/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C’est plus agréable de découvrir son environnement humain, et ça l’est encore plus lorsque c’est fait de manière à la fois respectueuse et drôle !</a:t>
                      </a:r>
                    </a:p>
                    <a:p>
                      <a:pPr lvl="1"/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Dans cette courte session de team-building (20 minutes max), vous vous découvrirez les uns les autres avec un petit exercice de présentation 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 dans des petits groupes.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Objectif opérationnel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L’objectif de cet atelier est d’inviter un groupe qui ne se connaît pas ou peu à faire connaissance de manière ludique et interactive.</a:t>
                      </a:r>
                    </a:p>
                    <a:p>
                      <a:pPr lvl="1"/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Cet atelier permet de créer un sentiment de familiarité sans intrusion (chacun révèle ce qui lui convient de révéler).</a:t>
                      </a:r>
                    </a:p>
                    <a:p>
                      <a:pPr lvl="1"/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Il peut être utilisé pour décloisonner des groupes historiquement divisés en sous groupes d’affinités. Il permet aussi de tisser des liens au-delà des habitudes (professionnelles).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49841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43B72A5-D25B-4E09-B319-5EF47FF6E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6021" y="849085"/>
            <a:ext cx="971550" cy="971550"/>
          </a:xfrm>
          <a:prstGeom prst="rect">
            <a:avLst/>
          </a:prstGeom>
        </p:spPr>
      </p:pic>
      <p:pic>
        <p:nvPicPr>
          <p:cNvPr id="6" name="Graphique 5" descr="Imprimante">
            <a:extLst>
              <a:ext uri="{FF2B5EF4-FFF2-40B4-BE49-F238E27FC236}">
                <a16:creationId xmlns:a16="http://schemas.microsoft.com/office/drawing/2014/main" id="{26C108D2-3E9F-4F82-A3E9-18EBB5E3A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679" y="1052512"/>
            <a:ext cx="282348" cy="282348"/>
          </a:xfrm>
          <a:prstGeom prst="rect">
            <a:avLst/>
          </a:prstGeom>
        </p:spPr>
      </p:pic>
      <p:pic>
        <p:nvPicPr>
          <p:cNvPr id="9" name="Graphique 8" descr="Groupe de personnes">
            <a:extLst>
              <a:ext uri="{FF2B5EF4-FFF2-40B4-BE49-F238E27FC236}">
                <a16:creationId xmlns:a16="http://schemas.microsoft.com/office/drawing/2014/main" id="{F87E1E93-6897-4125-80DF-01CAFE63F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0842" y="997062"/>
            <a:ext cx="576943" cy="576943"/>
          </a:xfrm>
          <a:prstGeom prst="rect">
            <a:avLst/>
          </a:prstGeom>
        </p:spPr>
      </p:pic>
      <p:pic>
        <p:nvPicPr>
          <p:cNvPr id="13" name="Graphique 12" descr="Connecté">
            <a:extLst>
              <a:ext uri="{FF2B5EF4-FFF2-40B4-BE49-F238E27FC236}">
                <a16:creationId xmlns:a16="http://schemas.microsoft.com/office/drawing/2014/main" id="{594CD649-38BA-4C0C-B45B-E8CF7229C6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7785" y="4593771"/>
            <a:ext cx="914400" cy="914400"/>
          </a:xfrm>
          <a:prstGeom prst="rect">
            <a:avLst/>
          </a:prstGeom>
        </p:spPr>
      </p:pic>
      <p:pic>
        <p:nvPicPr>
          <p:cNvPr id="15" name="Graphique 14" descr="Gong">
            <a:extLst>
              <a:ext uri="{FF2B5EF4-FFF2-40B4-BE49-F238E27FC236}">
                <a16:creationId xmlns:a16="http://schemas.microsoft.com/office/drawing/2014/main" id="{DB1688B7-FFCB-4173-B97E-AFC9A8E2EC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68640" y="997062"/>
            <a:ext cx="576943" cy="5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4CC7A-2683-4D5C-BC2E-362AA3F06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9335"/>
              </p:ext>
            </p:extLst>
          </p:nvPr>
        </p:nvGraphicFramePr>
        <p:xfrm>
          <a:off x="21036" y="14180"/>
          <a:ext cx="6836964" cy="8923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5178">
                  <a:extLst>
                    <a:ext uri="{9D8B030D-6E8A-4147-A177-3AD203B41FA5}">
                      <a16:colId xmlns:a16="http://schemas.microsoft.com/office/drawing/2014/main" val="1612185270"/>
                    </a:ext>
                  </a:extLst>
                </a:gridCol>
                <a:gridCol w="3391786">
                  <a:extLst>
                    <a:ext uri="{9D8B030D-6E8A-4147-A177-3AD203B41FA5}">
                      <a16:colId xmlns:a16="http://schemas.microsoft.com/office/drawing/2014/main" val="1787628615"/>
                    </a:ext>
                  </a:extLst>
                </a:gridCol>
              </a:tblGrid>
              <a:tr h="311889">
                <a:tc gridSpan="2">
                  <a:txBody>
                    <a:bodyPr/>
                    <a:lstStyle/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Guide de l’animateur(-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</a:rPr>
                        <a:t>trice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) #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</a:rPr>
                        <a:t>OpenSeriousGame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41753"/>
                  </a:ext>
                </a:extLst>
              </a:tr>
              <a:tr h="945802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Déroulement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Les participant(e)s se mettent par binôme.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Chaque membre du binôme se présente à l’autre au niveau d’ouverture (pro/perso) qui lui est confortable.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Chaque binôme va avec d’autres binômes (autant que possible, inconnu(e)s).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Chacun présente alors l’autre personne de manière exagérée.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Chaque groupe est maintenant constitué, il peut prendre un selfie de groupe</a:t>
                      </a:r>
                    </a:p>
                    <a:p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Règles 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Présenter le principe du jeu et de « l’exagération positive 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Chacun se met avec une personne qu’il/elle ne connaît pas ou autant que possible avec la personne qu’il / elle connaît le moins parmi les disponibles.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Chacun s’ouvre au niveau pro/perso qui lui est confortable. Personne n’est forcé à « exposer » plus.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Si le nombre de participants est impair, un des binômes finit trinôme ou bien une des personnes qui anime se joint au jeu.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Si le nombre de participants, ne permet pas des groupements de 4, on se permet des groupes de 5-6, mais pas plus.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L’exagération doit être POSITIVE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Les participants doivent accepter (et donc être au courant) qu’ils seront présentés de manière exagérée les uns aux autres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04468"/>
                  </a:ext>
                </a:extLst>
              </a:tr>
              <a:tr h="869173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Au préalable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Imprimer les fiches de jeu si besoin (cela permet de « distribuer les instructions »)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Veillez à disposer d’un gong / outil suffisamment bruyant pour demander à tous les participants (qui parlent en même temps) de passer d’une phase à la suivante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Conseils d’animation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Invitez les moins timides de chaque binôme à commencer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Nous préconisons de privilégier le « de rendre à l’aise » plutôt que « rendre encore plus drôle ».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Il est important de veiller à la bienveillance de la présentation, et vérifier l’acceptation de l’exercice par les participants.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Inviter les participants à être sensible à l’aise de leurs binômes, et à ce que chacun respecte les limites de gêne des autres pour une bonne inclusion. Evitez le forcing.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Tant pis si les présentations ne sont pas très exagérées, ou si les première présentations révèlent peu. L’exercice est déjà un premier pas.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Attention à bien </a:t>
                      </a:r>
                      <a:r>
                        <a:rPr lang="fr-FR" sz="1050" dirty="0" err="1">
                          <a:solidFill>
                            <a:schemeClr val="tx1"/>
                          </a:solidFill>
                        </a:rPr>
                        <a:t>timeboxer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 les parties « présentation ».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Animation et </a:t>
                      </a:r>
                      <a:r>
                        <a:rPr lang="fr-FR" sz="1050" dirty="0" err="1">
                          <a:solidFill>
                            <a:schemeClr val="tx1"/>
                          </a:solidFill>
                        </a:rPr>
                        <a:t>co-animation</a:t>
                      </a: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 sont réparties librement (pas vraiment de phases fortes très distinctives). Dans le plus simple des cas, chacun prend une étape alternativement.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4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99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4CC7A-2683-4D5C-BC2E-362AA3F06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92163"/>
              </p:ext>
            </p:extLst>
          </p:nvPr>
        </p:nvGraphicFramePr>
        <p:xfrm>
          <a:off x="21036" y="14180"/>
          <a:ext cx="6836964" cy="4533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5178">
                  <a:extLst>
                    <a:ext uri="{9D8B030D-6E8A-4147-A177-3AD203B41FA5}">
                      <a16:colId xmlns:a16="http://schemas.microsoft.com/office/drawing/2014/main" val="1612185270"/>
                    </a:ext>
                  </a:extLst>
                </a:gridCol>
                <a:gridCol w="3391786">
                  <a:extLst>
                    <a:ext uri="{9D8B030D-6E8A-4147-A177-3AD203B41FA5}">
                      <a16:colId xmlns:a16="http://schemas.microsoft.com/office/drawing/2014/main" val="1787628615"/>
                    </a:ext>
                  </a:extLst>
                </a:gridCol>
              </a:tblGrid>
              <a:tr h="311889">
                <a:tc gridSpan="2">
                  <a:txBody>
                    <a:bodyPr/>
                    <a:lstStyle/>
                    <a:p>
                      <a:pPr marL="342900" marR="0" lvl="1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Guide du/de la créateur(-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</a:rPr>
                        <a:t>trice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) #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</a:rPr>
                        <a:t>OpenSeriousGame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41753"/>
                  </a:ext>
                </a:extLst>
              </a:tr>
              <a:tr h="945802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Principes utilisés dans cette session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L’invitation à présenter l’autre invite à bien l’écouter pendant qu’il/elle se présente. C’est aussi un exercice de mémorisation.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L’exagération invite à l’humour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L’exagération aide se remémorer les rencontres et facilite les échanges (pas de crainte d’être « présenté de manière inauthentique » car justement c’est prévu comme tel).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Les présentations exagérées ouvrent sur des présentations classiques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fr-FR" sz="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Idées de variantes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A la place de présenter les autres à un autre binôme, on peut présenter sa première rencontre de manière exagérée à l’ensemble du groupe.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Faire élire la meilleure présentation exagérée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Faire noter la présentation exagérée par la personne présentée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Faire des groupes plus grands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Se présenter directement de manière exagérée (plus difficile!)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604468"/>
                  </a:ext>
                </a:extLst>
              </a:tr>
              <a:tr h="869173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Création de cette version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V1 </a:t>
                      </a:r>
                      <a:endParaRPr lang="fr-FR" sz="105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50" b="0" dirty="0">
                          <a:solidFill>
                            <a:schemeClr val="tx1"/>
                          </a:solidFill>
                          <a:hlinkClick r:id="rId2"/>
                        </a:rPr>
                        <a:t>Romuald SENATHIRAJAH</a:t>
                      </a:r>
                      <a:endParaRPr lang="fr-FR" sz="105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050" b="0" dirty="0">
                          <a:solidFill>
                            <a:schemeClr val="tx1"/>
                          </a:solidFill>
                        </a:rPr>
                        <a:t>Alexandre QUACH</a:t>
                      </a:r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Licences de réutilisation</a:t>
                      </a:r>
                    </a:p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Creative Commons Attribution 3.0</a:t>
                      </a:r>
                    </a:p>
                    <a:p>
                      <a:r>
                        <a:rPr lang="fr-FR" sz="1200" dirty="0">
                          <a:hlinkClick r:id="rId3"/>
                        </a:rPr>
                        <a:t>https://creativecommons.org/licenses/by/3.0/fr/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>
                        <a:buAutoNum type="arabicPeriod"/>
                      </a:pP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4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4106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2049</TotalTime>
  <Words>883</Words>
  <Application>Microsoft Office PowerPoint</Application>
  <PresentationFormat>Format A4 (210 x 297 mm)</PresentationFormat>
  <Paragraphs>151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QUACH</dc:creator>
  <cp:lastModifiedBy>Alexandre QUACH</cp:lastModifiedBy>
  <cp:revision>39</cp:revision>
  <cp:lastPrinted>2019-08-29T08:55:25Z</cp:lastPrinted>
  <dcterms:created xsi:type="dcterms:W3CDTF">2019-08-28T08:39:22Z</dcterms:created>
  <dcterms:modified xsi:type="dcterms:W3CDTF">2019-09-11T10:20:18Z</dcterms:modified>
</cp:coreProperties>
</file>