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6858000" cy="9926638"/>
  <p:defaultTextStyle>
    <a:defPPr>
      <a:defRPr lang="en-US"/>
    </a:defPPr>
    <a:lvl1pPr marL="0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33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99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32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65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98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931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64" algn="l" defTabSz="45713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>
        <p:scale>
          <a:sx n="100" d="100"/>
          <a:sy n="100" d="100"/>
        </p:scale>
        <p:origin x="1060" y="-30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A948C06-F7D7-4872-AC54-D56568C40D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16C201-56D9-42B1-91DB-92380F2868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6E387-58D0-40AA-A111-39025C8DE5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F02CFE-A077-47B6-A7C0-3D0CE97510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E98511-98FD-4F53-85BC-630702199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7C46C-43A9-4CC6-ABA8-CCA27B0BD1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942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20955-6C47-4586-98EC-FFC38E96B8F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7939E-2C09-4915-8039-A09DC60D8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3677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3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9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2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5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98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1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64" algn="l" defTabSz="9142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99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2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20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33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47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3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79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29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92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40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A0D14-03F7-4F0D-A834-CBE5F1B767A5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5C76-BE70-4258-8668-C07A75A9D8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67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3.0/f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ésultat de recherche d'images pour &quot;rose des vents&quot;">
            <a:extLst>
              <a:ext uri="{FF2B5EF4-FFF2-40B4-BE49-F238E27FC236}">
                <a16:creationId xmlns:a16="http://schemas.microsoft.com/office/drawing/2014/main" id="{016847FC-C23B-45B2-BFBD-DB6A62ED47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t="11803" r="11670" b="12298"/>
          <a:stretch/>
        </p:blipFill>
        <p:spPr bwMode="auto">
          <a:xfrm>
            <a:off x="1463922" y="2600615"/>
            <a:ext cx="514096" cy="50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0059741-DBF7-4ED2-9CF1-685DFFB015CB}"/>
              </a:ext>
            </a:extLst>
          </p:cNvPr>
          <p:cNvSpPr/>
          <p:nvPr/>
        </p:nvSpPr>
        <p:spPr>
          <a:xfrm>
            <a:off x="552450" y="2199536"/>
            <a:ext cx="2381250" cy="113230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F54CC7A-2683-4D5C-BC2E-362AA3F06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71578"/>
              </p:ext>
            </p:extLst>
          </p:nvPr>
        </p:nvGraphicFramePr>
        <p:xfrm>
          <a:off x="21036" y="1"/>
          <a:ext cx="6836964" cy="1973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824">
                  <a:extLst>
                    <a:ext uri="{9D8B030D-6E8A-4147-A177-3AD203B41FA5}">
                      <a16:colId xmlns:a16="http://schemas.microsoft.com/office/drawing/2014/main" val="1612185270"/>
                    </a:ext>
                  </a:extLst>
                </a:gridCol>
                <a:gridCol w="3420140">
                  <a:extLst>
                    <a:ext uri="{9D8B030D-6E8A-4147-A177-3AD203B41FA5}">
                      <a16:colId xmlns:a16="http://schemas.microsoft.com/office/drawing/2014/main" val="1787628615"/>
                    </a:ext>
                  </a:extLst>
                </a:gridCol>
              </a:tblGrid>
              <a:tr h="446566">
                <a:tc gridSpan="2">
                  <a:txBody>
                    <a:bodyPr/>
                    <a:lstStyle/>
                    <a:p>
                      <a:pPr marL="342900" marR="0" lvl="1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Team Building : </a:t>
                      </a:r>
                      <a:r>
                        <a:rPr lang="fr-FR" sz="2800" b="1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 are the </a:t>
                      </a:r>
                      <a:r>
                        <a:rPr lang="fr-FR" sz="2800" b="1" dirty="0" err="1">
                          <a:solidFill>
                            <a:schemeClr val="tx1"/>
                          </a:solidFill>
                        </a:rPr>
                        <a:t>Map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1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Découvrir des voisins et partager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243360"/>
                  </a:ext>
                </a:extLst>
              </a:tr>
              <a:tr h="1259062">
                <a:tc>
                  <a:txBody>
                    <a:bodyPr/>
                    <a:lstStyle/>
                    <a:p>
                      <a:r>
                        <a:rPr lang="fr-FR" sz="1800" b="1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 are the 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</a:rPr>
                        <a:t>map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050" b="1" dirty="0">
                          <a:solidFill>
                            <a:schemeClr val="tx1"/>
                          </a:solidFill>
                        </a:rPr>
                        <a:t>#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</a:rPr>
                        <a:t>OpenSeriousGame</a:t>
                      </a:r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  <a:p>
                      <a:pPr lvl="1"/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L’objectif de cet atelier est de permettre des liens entre les participant(e)s qui font connaissance les un(e)s avec les autres.</a:t>
                      </a:r>
                    </a:p>
                    <a:p>
                      <a:pPr lvl="1"/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chemeClr val="tx1"/>
                          </a:solidFill>
                        </a:rPr>
                        <a:t>Instructions</a:t>
                      </a:r>
                    </a:p>
                    <a:p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Réunissez tous les participants dans une même salle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La salle représente une zone géographique (une ville, la région, le monde,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604468"/>
                  </a:ext>
                </a:extLst>
              </a:tr>
            </a:tbl>
          </a:graphicData>
        </a:graphic>
      </p:graphicFrame>
      <p:pic>
        <p:nvPicPr>
          <p:cNvPr id="1034" name="Picture 10" descr="RÃ©sultat de recherche d'images pour &quot;target icon png&quot;">
            <a:extLst>
              <a:ext uri="{FF2B5EF4-FFF2-40B4-BE49-F238E27FC236}">
                <a16:creationId xmlns:a16="http://schemas.microsoft.com/office/drawing/2014/main" id="{18144AE3-437E-4A12-B419-D1678A754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1" y="1272493"/>
            <a:ext cx="335375" cy="33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ésultat de recherche d'images pour &quot;presenter clipart&quot;">
            <a:extLst>
              <a:ext uri="{FF2B5EF4-FFF2-40B4-BE49-F238E27FC236}">
                <a16:creationId xmlns:a16="http://schemas.microsoft.com/office/drawing/2014/main" id="{BD457B59-D01C-4F1A-9F25-8AB68C6A6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80" y="2381737"/>
            <a:ext cx="733202" cy="9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ulle narrative : ronde 1">
            <a:extLst>
              <a:ext uri="{FF2B5EF4-FFF2-40B4-BE49-F238E27FC236}">
                <a16:creationId xmlns:a16="http://schemas.microsoft.com/office/drawing/2014/main" id="{7BC23311-35C5-4C3B-947D-EFF943FB5750}"/>
              </a:ext>
            </a:extLst>
          </p:cNvPr>
          <p:cNvSpPr/>
          <p:nvPr/>
        </p:nvSpPr>
        <p:spPr>
          <a:xfrm>
            <a:off x="4189282" y="2164495"/>
            <a:ext cx="1963867" cy="1095098"/>
          </a:xfrm>
          <a:prstGeom prst="wedgeEllipseCallout">
            <a:avLst>
              <a:gd name="adj1" fmla="val -60872"/>
              <a:gd name="adj2" fmla="val 13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Le centre de la pièce est le centre de la ville. Et les murs vous donnent les directions</a:t>
            </a:r>
          </a:p>
        </p:txBody>
      </p:sp>
      <p:pic>
        <p:nvPicPr>
          <p:cNvPr id="9" name="Picture 2" descr="Résultat de recherche d'images pour &quot;presenter clipart&quot;">
            <a:extLst>
              <a:ext uri="{FF2B5EF4-FFF2-40B4-BE49-F238E27FC236}">
                <a16:creationId xmlns:a16="http://schemas.microsoft.com/office/drawing/2014/main" id="{546B29CE-84BB-4C5F-A056-0AFE2D1F3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694" y="3948489"/>
            <a:ext cx="733202" cy="9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ulle narrative : ronde 9">
            <a:extLst>
              <a:ext uri="{FF2B5EF4-FFF2-40B4-BE49-F238E27FC236}">
                <a16:creationId xmlns:a16="http://schemas.microsoft.com/office/drawing/2014/main" id="{46B17C9B-BF3A-402A-870F-9B138A52D0A2}"/>
              </a:ext>
            </a:extLst>
          </p:cNvPr>
          <p:cNvSpPr/>
          <p:nvPr/>
        </p:nvSpPr>
        <p:spPr>
          <a:xfrm>
            <a:off x="4386849" y="3682279"/>
            <a:ext cx="1880454" cy="1258741"/>
          </a:xfrm>
          <a:prstGeom prst="wedgeEllipseCallout">
            <a:avLst>
              <a:gd name="adj1" fmla="val -58732"/>
              <a:gd name="adj2" fmla="val -55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En moins de 2 minutes, disposez vous dans la salle selon un endroit où </a:t>
            </a:r>
            <a:r>
              <a:rPr lang="fr-FR" sz="1100" b="1" dirty="0">
                <a:solidFill>
                  <a:schemeClr val="accent2"/>
                </a:solidFill>
              </a:rPr>
              <a:t>vous aimez sortir</a:t>
            </a:r>
          </a:p>
        </p:txBody>
      </p:sp>
      <p:pic>
        <p:nvPicPr>
          <p:cNvPr id="11" name="Picture 2" descr="Résultat de recherche d'images pour &quot;presenter clipart&quot;">
            <a:extLst>
              <a:ext uri="{FF2B5EF4-FFF2-40B4-BE49-F238E27FC236}">
                <a16:creationId xmlns:a16="http://schemas.microsoft.com/office/drawing/2014/main" id="{3160F361-0578-41D6-A5C5-61EA99744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694" y="5417432"/>
            <a:ext cx="733202" cy="9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Bulle narrative : ronde 11">
            <a:extLst>
              <a:ext uri="{FF2B5EF4-FFF2-40B4-BE49-F238E27FC236}">
                <a16:creationId xmlns:a16="http://schemas.microsoft.com/office/drawing/2014/main" id="{79761F51-C616-4A56-91F0-82FE09A3EF24}"/>
              </a:ext>
            </a:extLst>
          </p:cNvPr>
          <p:cNvSpPr/>
          <p:nvPr/>
        </p:nvSpPr>
        <p:spPr>
          <a:xfrm>
            <a:off x="4386848" y="5162579"/>
            <a:ext cx="2033665" cy="1264818"/>
          </a:xfrm>
          <a:prstGeom prst="wedgeEllipseCallout">
            <a:avLst>
              <a:gd name="adj1" fmla="val -58732"/>
              <a:gd name="adj2" fmla="val -55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Trouvez un binôme proche de vous. Vous pouvez maintenant échanger </a:t>
            </a:r>
            <a:r>
              <a:rPr lang="fr-FR" sz="1100" b="1" dirty="0">
                <a:solidFill>
                  <a:srgbClr val="4CC1C4"/>
                </a:solidFill>
              </a:rPr>
              <a:t>vos bons plans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ABCDF4-8521-48BE-B3D5-041EF136807C}"/>
              </a:ext>
            </a:extLst>
          </p:cNvPr>
          <p:cNvSpPr/>
          <p:nvPr/>
        </p:nvSpPr>
        <p:spPr>
          <a:xfrm>
            <a:off x="409106" y="3580861"/>
            <a:ext cx="6023021" cy="1395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A14385-45C3-4E6E-A99A-B89B588DA871}"/>
              </a:ext>
            </a:extLst>
          </p:cNvPr>
          <p:cNvSpPr/>
          <p:nvPr/>
        </p:nvSpPr>
        <p:spPr>
          <a:xfrm>
            <a:off x="397493" y="2073844"/>
            <a:ext cx="6023021" cy="1395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5ACF27-F637-4061-8436-1831161F3C1F}"/>
              </a:ext>
            </a:extLst>
          </p:cNvPr>
          <p:cNvSpPr/>
          <p:nvPr/>
        </p:nvSpPr>
        <p:spPr>
          <a:xfrm>
            <a:off x="409106" y="5098933"/>
            <a:ext cx="6023021" cy="1395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C9B148-B46B-4120-8AE8-779A50F0F314}"/>
              </a:ext>
            </a:extLst>
          </p:cNvPr>
          <p:cNvSpPr/>
          <p:nvPr/>
        </p:nvSpPr>
        <p:spPr>
          <a:xfrm>
            <a:off x="417489" y="8343095"/>
            <a:ext cx="6023021" cy="1395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2B4A93-98A9-42E3-891D-1FCEE52C7C15}"/>
              </a:ext>
            </a:extLst>
          </p:cNvPr>
          <p:cNvSpPr/>
          <p:nvPr/>
        </p:nvSpPr>
        <p:spPr>
          <a:xfrm>
            <a:off x="417489" y="8339745"/>
            <a:ext cx="6023021" cy="283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Choisir les bonnes questions (selon ce que les personnes osent partager)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D57AD7-0C38-4A9E-BB0C-2A06336A90DD}"/>
              </a:ext>
            </a:extLst>
          </p:cNvPr>
          <p:cNvSpPr/>
          <p:nvPr/>
        </p:nvSpPr>
        <p:spPr>
          <a:xfrm>
            <a:off x="830777" y="8649626"/>
            <a:ext cx="24877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100" dirty="0"/>
              <a:t>Selon l’endroit où… </a:t>
            </a:r>
          </a:p>
          <a:p>
            <a:pPr algn="r"/>
            <a:r>
              <a:rPr lang="fr-FR" sz="1100" b="1" dirty="0">
                <a:solidFill>
                  <a:schemeClr val="accent2"/>
                </a:solidFill>
              </a:rPr>
              <a:t>vous aimez sortir</a:t>
            </a:r>
          </a:p>
          <a:p>
            <a:pPr algn="r"/>
            <a:r>
              <a:rPr lang="fr-FR" sz="1100" b="1" dirty="0">
                <a:solidFill>
                  <a:schemeClr val="accent2"/>
                </a:solidFill>
              </a:rPr>
              <a:t>vous habitez</a:t>
            </a:r>
          </a:p>
          <a:p>
            <a:pPr algn="r"/>
            <a:r>
              <a:rPr lang="fr-FR" sz="1100" b="1" dirty="0">
                <a:solidFill>
                  <a:schemeClr val="accent2"/>
                </a:solidFill>
              </a:rPr>
              <a:t>vous travaillez</a:t>
            </a:r>
          </a:p>
          <a:p>
            <a:pPr algn="r"/>
            <a:r>
              <a:rPr lang="fr-FR" sz="1100" b="1" dirty="0">
                <a:solidFill>
                  <a:schemeClr val="accent2"/>
                </a:solidFill>
              </a:rPr>
              <a:t>vous souhaiteriez voyager</a:t>
            </a:r>
          </a:p>
          <a:p>
            <a:pPr algn="r"/>
            <a:r>
              <a:rPr lang="fr-FR" sz="1100" b="1" dirty="0">
                <a:solidFill>
                  <a:schemeClr val="accent2"/>
                </a:solidFill>
              </a:rPr>
              <a:t>vous avez passé vos dernières vacances</a:t>
            </a:r>
            <a:endParaRPr lang="fr-FR" sz="11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03A408-AF6F-4368-BDC4-81ECCE38EA1D}"/>
              </a:ext>
            </a:extLst>
          </p:cNvPr>
          <p:cNvSpPr/>
          <p:nvPr/>
        </p:nvSpPr>
        <p:spPr>
          <a:xfrm>
            <a:off x="3541250" y="8649626"/>
            <a:ext cx="28908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Vous pouvez maintenant échanger sur…</a:t>
            </a:r>
          </a:p>
          <a:p>
            <a:r>
              <a:rPr lang="fr-FR" sz="1100" b="1" dirty="0">
                <a:solidFill>
                  <a:srgbClr val="4CC1C4"/>
                </a:solidFill>
              </a:rPr>
              <a:t>vos bons plans</a:t>
            </a:r>
          </a:p>
          <a:p>
            <a:r>
              <a:rPr lang="fr-FR" sz="1100" b="1" dirty="0">
                <a:solidFill>
                  <a:srgbClr val="4CC1C4"/>
                </a:solidFill>
              </a:rPr>
              <a:t>pourquoi vous aimez votre quartier</a:t>
            </a:r>
          </a:p>
          <a:p>
            <a:r>
              <a:rPr lang="fr-FR" sz="1100" b="1" dirty="0">
                <a:solidFill>
                  <a:srgbClr val="4CC1C4"/>
                </a:solidFill>
              </a:rPr>
              <a:t>vos entreprises respectives et vos jobs</a:t>
            </a:r>
          </a:p>
          <a:p>
            <a:r>
              <a:rPr lang="fr-FR" sz="1100" b="1" dirty="0">
                <a:solidFill>
                  <a:srgbClr val="4CC1C4"/>
                </a:solidFill>
              </a:rPr>
              <a:t>ce que vous voudriez vivre dans ce voyage</a:t>
            </a:r>
          </a:p>
          <a:p>
            <a:r>
              <a:rPr lang="fr-FR" sz="1100" b="1" dirty="0">
                <a:solidFill>
                  <a:srgbClr val="4CC1C4"/>
                </a:solidFill>
              </a:rPr>
              <a:t>vos meilleurs souvenirs</a:t>
            </a:r>
            <a:endParaRPr lang="fr-FR" sz="1100" dirty="0">
              <a:solidFill>
                <a:srgbClr val="4CC1C4"/>
              </a:solidFill>
            </a:endParaRPr>
          </a:p>
        </p:txBody>
      </p:sp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44224F02-41FA-49F8-85A9-AD1C1D9B67E4}"/>
              </a:ext>
            </a:extLst>
          </p:cNvPr>
          <p:cNvSpPr/>
          <p:nvPr/>
        </p:nvSpPr>
        <p:spPr>
          <a:xfrm>
            <a:off x="3316751" y="8911883"/>
            <a:ext cx="278270" cy="1034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A2211666-D2EA-47B7-B6AD-556D350DAFE2}"/>
              </a:ext>
            </a:extLst>
          </p:cNvPr>
          <p:cNvSpPr/>
          <p:nvPr/>
        </p:nvSpPr>
        <p:spPr>
          <a:xfrm>
            <a:off x="3316751" y="9077274"/>
            <a:ext cx="278270" cy="1034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7A29E477-DC0D-4F9C-8983-4EC0AFC5D200}"/>
              </a:ext>
            </a:extLst>
          </p:cNvPr>
          <p:cNvSpPr/>
          <p:nvPr/>
        </p:nvSpPr>
        <p:spPr>
          <a:xfrm>
            <a:off x="3316751" y="9421034"/>
            <a:ext cx="278270" cy="1034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 : droite 23">
            <a:extLst>
              <a:ext uri="{FF2B5EF4-FFF2-40B4-BE49-F238E27FC236}">
                <a16:creationId xmlns:a16="http://schemas.microsoft.com/office/drawing/2014/main" id="{E3C5A207-3F24-4396-A078-A710D5F86CDA}"/>
              </a:ext>
            </a:extLst>
          </p:cNvPr>
          <p:cNvSpPr/>
          <p:nvPr/>
        </p:nvSpPr>
        <p:spPr>
          <a:xfrm>
            <a:off x="3316751" y="9579790"/>
            <a:ext cx="278270" cy="1034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 : droite 24">
            <a:extLst>
              <a:ext uri="{FF2B5EF4-FFF2-40B4-BE49-F238E27FC236}">
                <a16:creationId xmlns:a16="http://schemas.microsoft.com/office/drawing/2014/main" id="{4F916740-FD07-435F-8E53-CF90D47F83EB}"/>
              </a:ext>
            </a:extLst>
          </p:cNvPr>
          <p:cNvSpPr/>
          <p:nvPr/>
        </p:nvSpPr>
        <p:spPr>
          <a:xfrm>
            <a:off x="3316751" y="9252909"/>
            <a:ext cx="278270" cy="10344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05A947-EBBA-47BD-86AE-5DCACE9B67C0}"/>
              </a:ext>
            </a:extLst>
          </p:cNvPr>
          <p:cNvSpPr/>
          <p:nvPr/>
        </p:nvSpPr>
        <p:spPr>
          <a:xfrm>
            <a:off x="552450" y="3745498"/>
            <a:ext cx="2381250" cy="113230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CC25F6-75C5-4A23-9F8A-C4F591E85873}"/>
              </a:ext>
            </a:extLst>
          </p:cNvPr>
          <p:cNvSpPr/>
          <p:nvPr/>
        </p:nvSpPr>
        <p:spPr>
          <a:xfrm>
            <a:off x="552450" y="5273801"/>
            <a:ext cx="2381250" cy="113230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E9450362-7073-4518-9071-C950D7443C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281845" y="2684313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B14441B-CF20-4542-8009-8E49013314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392999" y="2826009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65CEF8C4-31AC-45A7-BC47-28B9335B5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983119" y="243262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82D4EB6-E91F-405D-A309-10ED2B496D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035750" y="2673002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59F6118E-E26E-4B78-9496-52FD7A3357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415009" y="2545514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5CEDD890-3717-4CDE-8338-94CB1B5CA8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298151" y="2946333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617BEDA9-3BAB-4E1A-8210-6AE87FF5C8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485018" y="240602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E1F48D6-0D20-4138-B3FB-05E29BA762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876614" y="2927143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D797C8B-D4B8-46E1-A40F-A68EA5467D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103554" y="292979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80BDA1FB-3EBC-4F1C-9D68-2AB5F3C9D6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298228" y="243262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2151121F-1230-43DA-8DBD-AC60D9A07D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105959" y="2750982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7B2535CC-26B6-4FE8-BF0F-B6BAB398B5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069404" y="2417483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C938E8D6-4513-4F45-8384-83857C35A3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171358" y="2463362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Résultat de recherche d'images pour &quot;rose des vents&quot;">
            <a:extLst>
              <a:ext uri="{FF2B5EF4-FFF2-40B4-BE49-F238E27FC236}">
                <a16:creationId xmlns:a16="http://schemas.microsoft.com/office/drawing/2014/main" id="{3729E190-AE1A-4DED-9BC9-CF8FD60E52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t="11803" r="11670" b="12298"/>
          <a:stretch/>
        </p:blipFill>
        <p:spPr bwMode="auto">
          <a:xfrm>
            <a:off x="1464182" y="4057853"/>
            <a:ext cx="514096" cy="50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84630DDB-EACD-478A-9EB2-3FC5B7FBDF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666976" y="412569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096852FC-89B6-477F-8E9C-8937E6ABE3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719607" y="4366072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03EBB16B-05BC-4D77-B158-9405C1C972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652423" y="3745498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031DFA8A-1186-484F-8458-B64EAA678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748369" y="4501648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6D82F098-5522-444C-BDE8-E5FFB354A2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213827" y="4239754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EF50A99-1F93-47CA-BA88-D76188A112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285830" y="3752859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ADB3A157-F501-419B-B57F-8D76417C64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396984" y="3894555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BD7E3BA2-0702-4C91-9E7A-C105B8D567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109944" y="3819528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642B0F9A-2F5E-4244-8697-7826ECEF97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344605" y="4570886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6B882078-AC26-4C8C-B71B-6AA1658A8A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181254" y="4550168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72F91A7-71E0-404B-ABEB-3D6FF6FBC2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704635" y="4262994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13A16E64-8DE5-43C8-9B45-5D116705CA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80" r="29988" b="47124"/>
          <a:stretch/>
        </p:blipFill>
        <p:spPr bwMode="auto">
          <a:xfrm>
            <a:off x="870589" y="5916643"/>
            <a:ext cx="393701" cy="48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F065AEAC-489D-418C-8C26-FC746CEDE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80" r="29988" b="47124"/>
          <a:stretch/>
        </p:blipFill>
        <p:spPr bwMode="auto">
          <a:xfrm>
            <a:off x="2088979" y="5923840"/>
            <a:ext cx="393701" cy="48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Bulle narrative : ronde 20">
            <a:extLst>
              <a:ext uri="{FF2B5EF4-FFF2-40B4-BE49-F238E27FC236}">
                <a16:creationId xmlns:a16="http://schemas.microsoft.com/office/drawing/2014/main" id="{4D9DF9C9-5017-47FB-AAD1-501D4ECD1BD4}"/>
              </a:ext>
            </a:extLst>
          </p:cNvPr>
          <p:cNvSpPr/>
          <p:nvPr/>
        </p:nvSpPr>
        <p:spPr>
          <a:xfrm>
            <a:off x="603251" y="5294412"/>
            <a:ext cx="2229680" cy="388058"/>
          </a:xfrm>
          <a:prstGeom prst="wedgeEllipseCallout">
            <a:avLst>
              <a:gd name="adj1" fmla="val -26272"/>
              <a:gd name="adj2" fmla="val 1091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/>
              <a:t>Et toi, qu’est-ce que tu connais dans ce coin là ? </a:t>
            </a:r>
          </a:p>
        </p:txBody>
      </p:sp>
      <p:sp>
        <p:nvSpPr>
          <p:cNvPr id="60" name="Bulle narrative : ronde 59">
            <a:extLst>
              <a:ext uri="{FF2B5EF4-FFF2-40B4-BE49-F238E27FC236}">
                <a16:creationId xmlns:a16="http://schemas.microsoft.com/office/drawing/2014/main" id="{A53177E9-F8DA-4590-B786-13BF5A33A360}"/>
              </a:ext>
            </a:extLst>
          </p:cNvPr>
          <p:cNvSpPr/>
          <p:nvPr/>
        </p:nvSpPr>
        <p:spPr>
          <a:xfrm>
            <a:off x="1280063" y="5634847"/>
            <a:ext cx="1548233" cy="355669"/>
          </a:xfrm>
          <a:prstGeom prst="wedgeEllipseCallout">
            <a:avLst>
              <a:gd name="adj1" fmla="val 11997"/>
              <a:gd name="adj2" fmla="val 63505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/>
              <a:t>Et bien je peux te parler de …</a:t>
            </a:r>
          </a:p>
        </p:txBody>
      </p:sp>
      <p:pic>
        <p:nvPicPr>
          <p:cNvPr id="61" name="Picture 2" descr="Résultat de recherche d'images pour &quot;presenter clipart&quot;">
            <a:extLst>
              <a:ext uri="{FF2B5EF4-FFF2-40B4-BE49-F238E27FC236}">
                <a16:creationId xmlns:a16="http://schemas.microsoft.com/office/drawing/2014/main" id="{250A8090-CB4B-4E66-BF1C-6CC020F4A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077" y="6973168"/>
            <a:ext cx="733202" cy="9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Bulle narrative : ronde 61">
            <a:extLst>
              <a:ext uri="{FF2B5EF4-FFF2-40B4-BE49-F238E27FC236}">
                <a16:creationId xmlns:a16="http://schemas.microsoft.com/office/drawing/2014/main" id="{3DF61B03-8E43-4D26-AE7C-9192B5CE4AEE}"/>
              </a:ext>
            </a:extLst>
          </p:cNvPr>
          <p:cNvSpPr/>
          <p:nvPr/>
        </p:nvSpPr>
        <p:spPr>
          <a:xfrm>
            <a:off x="4395231" y="6718315"/>
            <a:ext cx="2033665" cy="1264818"/>
          </a:xfrm>
          <a:prstGeom prst="wedgeEllipseCallout">
            <a:avLst>
              <a:gd name="adj1" fmla="val -58732"/>
              <a:gd name="adj2" fmla="val -55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Maintenant, le centre de la pièce représente le centre du pays : disposez vous selon l’endroit de vos dernières vacances….</a:t>
            </a:r>
            <a:endParaRPr lang="fr-FR" sz="1100" b="1" dirty="0">
              <a:solidFill>
                <a:srgbClr val="4CC1C4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152C1E-25B6-41D6-B52A-809195EB757B}"/>
              </a:ext>
            </a:extLst>
          </p:cNvPr>
          <p:cNvSpPr/>
          <p:nvPr/>
        </p:nvSpPr>
        <p:spPr>
          <a:xfrm>
            <a:off x="417489" y="6654669"/>
            <a:ext cx="6023021" cy="1395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1F9DD1B-8AC2-4C6C-83E2-EDEDEC287547}"/>
              </a:ext>
            </a:extLst>
          </p:cNvPr>
          <p:cNvSpPr/>
          <p:nvPr/>
        </p:nvSpPr>
        <p:spPr>
          <a:xfrm>
            <a:off x="560833" y="6829537"/>
            <a:ext cx="2381250" cy="113230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9" name="Picture 6" descr="Résultat de recherche d'images pour &quot;rose des vents&quot;">
            <a:extLst>
              <a:ext uri="{FF2B5EF4-FFF2-40B4-BE49-F238E27FC236}">
                <a16:creationId xmlns:a16="http://schemas.microsoft.com/office/drawing/2014/main" id="{894A93D4-F870-4189-81EF-656A74B4FE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t="11803" r="11670" b="12298"/>
          <a:stretch/>
        </p:blipFill>
        <p:spPr bwMode="auto">
          <a:xfrm>
            <a:off x="1447799" y="7144646"/>
            <a:ext cx="514096" cy="50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8103E7F6-9D31-461A-A42D-9E5629CBB3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650593" y="7212489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F334E96A-9878-45C9-91E8-A47CF8265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703224" y="7452865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EB39AB18-511C-4C41-94BA-BC6C047C22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636040" y="6832291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27E71B26-EF82-4D4E-B949-CC490DB391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731986" y="7588441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2FA58D55-14BE-4813-AD21-397D911AA9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1197444" y="7326547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0FD1A36B-5CCD-4D20-B83B-77774A3919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269447" y="6839652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E26B545D-7317-4C87-9ED0-32DCD89D99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380601" y="6981348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D2E8CF16-0B8B-4B45-A847-23D257175C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093561" y="6906321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98FD7A9B-AEC5-4C66-8F87-9843E95DA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328222" y="7657679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D5CB0CBC-BE8B-4854-9B1A-490C0D0B3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2164871" y="7636961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Résultat de recherche d'images pour &quot;people icon&quot;">
            <a:extLst>
              <a:ext uri="{FF2B5EF4-FFF2-40B4-BE49-F238E27FC236}">
                <a16:creationId xmlns:a16="http://schemas.microsoft.com/office/drawing/2014/main" id="{45BB7B6A-8E28-4156-98D9-67F408B0AF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333" b="91556" l="9778" r="89778">
                        <a14:foregroundMark x1="48000" y1="9333" x2="49778" y2="12444"/>
                        <a14:foregroundMark x1="42667" y1="90222" x2="56889" y2="91556"/>
                        <a14:foregroundMark x1="51556" y1="5333" x2="47556" y2="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479" r="22694"/>
          <a:stretch/>
        </p:blipFill>
        <p:spPr bwMode="auto">
          <a:xfrm>
            <a:off x="688252" y="7349787"/>
            <a:ext cx="165954" cy="33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76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F54CC7A-2683-4D5C-BC2E-362AA3F06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735271"/>
              </p:ext>
            </p:extLst>
          </p:nvPr>
        </p:nvGraphicFramePr>
        <p:xfrm>
          <a:off x="21036" y="14180"/>
          <a:ext cx="6836964" cy="8817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5559">
                  <a:extLst>
                    <a:ext uri="{9D8B030D-6E8A-4147-A177-3AD203B41FA5}">
                      <a16:colId xmlns:a16="http://schemas.microsoft.com/office/drawing/2014/main" val="1612185270"/>
                    </a:ext>
                  </a:extLst>
                </a:gridCol>
                <a:gridCol w="3441405">
                  <a:extLst>
                    <a:ext uri="{9D8B030D-6E8A-4147-A177-3AD203B41FA5}">
                      <a16:colId xmlns:a16="http://schemas.microsoft.com/office/drawing/2014/main" val="1787628615"/>
                    </a:ext>
                  </a:extLst>
                </a:gridCol>
              </a:tblGrid>
              <a:tr h="311889">
                <a:tc gridSpan="2">
                  <a:txBody>
                    <a:bodyPr/>
                    <a:lstStyle/>
                    <a:p>
                      <a:pPr lvl="1"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Guide de l’éclaireur(-se) #</a:t>
                      </a:r>
                      <a:r>
                        <a:rPr lang="fr-FR" sz="2400" b="1" dirty="0" err="1">
                          <a:solidFill>
                            <a:schemeClr val="tx1"/>
                          </a:solidFill>
                        </a:rPr>
                        <a:t>OpenSeriousGame</a:t>
                      </a:r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41753"/>
                  </a:ext>
                </a:extLst>
              </a:tr>
              <a:tr h="945802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Matériel et logistique</a:t>
                      </a:r>
                    </a:p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Besoin d’une salle où les participants peuvent circuler librement debout.</a:t>
                      </a:r>
                    </a:p>
                    <a:p>
                      <a:endParaRPr lang="fr-FR" sz="9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Aucun autre matériel nécessaire.</a:t>
                      </a:r>
                    </a:p>
                    <a:p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Durée du jeu 10 (2+8) min par question, extensible selon le nombre de questions et de participants.</a:t>
                      </a:r>
                    </a:p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Public idéal / Conditions sur le public</a:t>
                      </a:r>
                    </a:p>
                    <a:p>
                      <a:endParaRPr lang="fr-FR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Taille du groupe illimitée</a:t>
                      </a: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Conditions favorables 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participant(e)s viennent de beaucoup d’endroits différents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</a:rPr>
                        <a:t>participan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(e)s ne se rencontrent pas très souvent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participant(e)s ne se connaissent pas par cœur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Exemple 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Participants d’un séminaire 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</a:rPr>
                        <a:t>interdépartements</a:t>
                      </a: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Participants d’un 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</a:rPr>
                        <a:t>meetup</a:t>
                      </a: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Conditions préalables 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participants ont un minimum de connaissance en géographie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Selon les questions posées, les participant(e)s doivent venir globalement d’une même zone géographique.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participant(e)s doivent être à l’aise avec  la question posée :  oser révéler la ville  où ils/elles habitent, ou bien le quartier où ils/elles sortent ou bien le quartier où ils/elles travaillent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04468"/>
                  </a:ext>
                </a:extLst>
              </a:tr>
              <a:tr h="869173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Pitch du jeu</a:t>
                      </a: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Nous travaillons ensemble, nous faisons un projet ensemble, mais nous ne nous connaissons pas forcément… Avec ce petit atelier, découvrez vous des voisins  impromptus pour faire connaissance.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Objectif opérationnel</a:t>
                      </a:r>
                    </a:p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Se rencontrer, développer un sentiment de familiarité, créer du lien sur une base informelle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Bonus : Découvrir des nouveaux lieux les un(e)s grâce aux autres</a:t>
                      </a:r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249841"/>
                  </a:ext>
                </a:extLst>
              </a:tr>
              <a:tr h="324440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Guide de l’animateur/-</a:t>
                      </a:r>
                      <a:r>
                        <a:rPr lang="fr-FR" sz="2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trice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</a:t>
                      </a:r>
                      <a:r>
                        <a:rPr lang="fr-FR" sz="2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OpenSeriousGame</a:t>
                      </a:r>
                      <a:endParaRPr lang="fr-F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1"/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022918"/>
                  </a:ext>
                </a:extLst>
              </a:tr>
              <a:tr h="869173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Au préalable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Décider des questions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Disposer la salle pour faciliter la circulation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Décider de la zone géographique (Une ville, un département, une région, un pays, le monde !)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Règles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 participants doivent être précis sur leurs positionnements relatifs (qui est plus au Nord/Sud, Est/Ouest)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 temps de disposition est limité et court (cela invite les participants à échanger très vite).</a:t>
                      </a:r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05626"/>
                  </a:ext>
                </a:extLst>
              </a:tr>
              <a:tr h="869173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Déroulement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L’animateur(-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</a:rPr>
                        <a:t>trice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) pose sa 1ere question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participant(e)s échangent pour se disposer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L’animateur(-</a:t>
                      </a:r>
                      <a:r>
                        <a:rPr lang="fr-FR" sz="800" b="0" dirty="0" err="1">
                          <a:solidFill>
                            <a:schemeClr val="tx1"/>
                          </a:solidFill>
                        </a:rPr>
                        <a:t>trice</a:t>
                      </a: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) demande l’échange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Les participant(e)s échangent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Tour supplémentaire si besoin…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Conseils d’animation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Si le nombre de participant(e)s est impair, formez un groupe de 3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Invitez les participant(e)s à se disposer VITE.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Si vous faites plusieurs tours, pour habituer au gameplay, vous pouvez demander aux participants les questions de disposition les plus faciles à répondre (là où vous habitez, etc.)</a:t>
                      </a:r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01283"/>
                  </a:ext>
                </a:extLst>
              </a:tr>
              <a:tr h="464298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Guide du / de la créateur/-</a:t>
                      </a:r>
                      <a:r>
                        <a:rPr kumimoji="0" lang="fr-FR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trice</a:t>
                      </a:r>
                      <a:r>
                        <a:rPr kumimoji="0" lang="fr-F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#</a:t>
                      </a:r>
                      <a:r>
                        <a:rPr kumimoji="0" lang="fr-FR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OpenSeriousGame</a:t>
                      </a:r>
                      <a:endParaRPr kumimoji="0" lang="fr-F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111120"/>
                  </a:ext>
                </a:extLst>
              </a:tr>
              <a:tr h="869173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Principes utilisés dans cette session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Le mouvement physique énergise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La disposition contrainte invite à l’échange très rapide et donne une justification pour établir le contact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La question en binômes invite à échanger plus loin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Changer de questions redynamise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</a:rPr>
                        <a:t>Types de fun : People Fun (jeu prétexte pour se connecter les uns aux autres)</a:t>
                      </a:r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Variantes de jeu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Peut-être utilisé pour organiser des co-voiturages à grande échelle ou bien trouver des compagnon(-ne)s de trajets / voyage / etc.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81670"/>
                  </a:ext>
                </a:extLst>
              </a:tr>
              <a:tr h="869173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Création de cette version</a:t>
                      </a:r>
                    </a:p>
                    <a:p>
                      <a:r>
                        <a:rPr lang="fr-FR" sz="900" b="0" dirty="0">
                          <a:solidFill>
                            <a:schemeClr val="tx1"/>
                          </a:solidFill>
                        </a:rPr>
                        <a:t>Antoine RADIGUET</a:t>
                      </a:r>
                      <a:endParaRPr lang="fr-FR" sz="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Alexandre QUACH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Licence de réutilisation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</a:rPr>
                        <a:t>Creative Commons Attribution 3.0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800" dirty="0">
                          <a:hlinkClick r:id="rId2"/>
                        </a:rPr>
                        <a:t>https://creativecommons.org/licenses/by/3.0/fr/</a:t>
                      </a:r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23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1486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8044</TotalTime>
  <Words>781</Words>
  <Application>Microsoft Office PowerPoint</Application>
  <PresentationFormat>Format A4 (210 x 297 mm)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QUACH</dc:creator>
  <cp:lastModifiedBy>Alexandre QUACH</cp:lastModifiedBy>
  <cp:revision>83</cp:revision>
  <cp:lastPrinted>2019-08-29T08:55:25Z</cp:lastPrinted>
  <dcterms:created xsi:type="dcterms:W3CDTF">2019-08-28T08:39:22Z</dcterms:created>
  <dcterms:modified xsi:type="dcterms:W3CDTF">2019-12-16T09:49:30Z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8ed5431-0ab7-4c1b-98f4-d4e50f674d02_Enabled">
    <vt:lpwstr>True</vt:lpwstr>
  </property>
  <property fmtid="{D5CDD505-2E9C-101B-9397-08002B2CF9AE}" pid="3" name="MSIP_Label_48ed5431-0ab7-4c1b-98f4-d4e50f674d02_SiteId">
    <vt:lpwstr>614f9c25-bffa-42c7-86d8-964101f55fa2</vt:lpwstr>
  </property>
  <property fmtid="{D5CDD505-2E9C-101B-9397-08002B2CF9AE}" pid="4" name="MSIP_Label_48ed5431-0ab7-4c1b-98f4-d4e50f674d02_Owner">
    <vt:lpwstr>alexandre.quach@externe.bnpparibas.com</vt:lpwstr>
  </property>
  <property fmtid="{D5CDD505-2E9C-101B-9397-08002B2CF9AE}" pid="5" name="MSIP_Label_48ed5431-0ab7-4c1b-98f4-d4e50f674d02_SetDate">
    <vt:lpwstr>2019-12-13T14:41:28.5915824Z</vt:lpwstr>
  </property>
  <property fmtid="{D5CDD505-2E9C-101B-9397-08002B2CF9AE}" pid="6" name="MSIP_Label_48ed5431-0ab7-4c1b-98f4-d4e50f674d02_Name">
    <vt:lpwstr>Public</vt:lpwstr>
  </property>
  <property fmtid="{D5CDD505-2E9C-101B-9397-08002B2CF9AE}" pid="7" name="MSIP_Label_48ed5431-0ab7-4c1b-98f4-d4e50f674d02_Application">
    <vt:lpwstr>Microsoft Azure Information Protection</vt:lpwstr>
  </property>
  <property fmtid="{D5CDD505-2E9C-101B-9397-08002B2CF9AE}" pid="8" name="MSIP_Label_48ed5431-0ab7-4c1b-98f4-d4e50f674d02_ActionId">
    <vt:lpwstr>207aeedb-8a8b-4d2e-96d6-6702cd3123c1</vt:lpwstr>
  </property>
  <property fmtid="{D5CDD505-2E9C-101B-9397-08002B2CF9AE}" pid="9" name="MSIP_Label_48ed5431-0ab7-4c1b-98f4-d4e50f674d02_Extended_MSFT_Method">
    <vt:lpwstr>Manual</vt:lpwstr>
  </property>
  <property fmtid="{D5CDD505-2E9C-101B-9397-08002B2CF9AE}" pid="10" name="Sensitivity">
    <vt:lpwstr>Public</vt:lpwstr>
  </property>
</Properties>
</file>