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59" r:id="rId4"/>
  </p:sldIdLst>
  <p:sldSz cx="6858000" cy="9906000" type="A4"/>
  <p:notesSz cx="6858000" cy="9926638"/>
  <p:defaultTextStyle>
    <a:defPPr>
      <a:defRPr lang="en-US"/>
    </a:defPPr>
    <a:lvl1pPr marL="0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6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9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32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65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31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64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A948C06-F7D7-4872-AC54-D56568C40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16C201-56D9-42B1-91DB-92380F286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6E387-58D0-40AA-A111-39025C8DE5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F02CFE-A077-47B6-A7C0-3D0CE9751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E98511-98FD-4F53-85BC-630702199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7C46C-43A9-4CC6-ABA8-CCA27B0BD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942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20955-6C47-4586-98EC-FFC38E96B8F7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0125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7939E-2C09-4915-8039-A09DC60D8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3677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6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9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2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5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1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4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99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0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33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47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3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7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9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2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40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0D14-03F7-4F0D-A834-CBE5F1B767A5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67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3.0/fr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crowd clipart&quot;">
            <a:extLst>
              <a:ext uri="{FF2B5EF4-FFF2-40B4-BE49-F238E27FC236}">
                <a16:creationId xmlns:a16="http://schemas.microsoft.com/office/drawing/2014/main" id="{1DAEDE93-1B49-4670-AF38-541EE5AD5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1" b="89869" l="8111" r="90000">
                        <a14:foregroundMark x1="27444" y1="11069" x2="45000" y2="9099"/>
                        <a14:foregroundMark x1="45000" y1="9099" x2="62333" y2="9475"/>
                        <a14:foregroundMark x1="62333" y1="9475" x2="65444" y2="8068"/>
                        <a14:foregroundMark x1="57111" y1="7692" x2="50111" y2="7411"/>
                        <a14:foregroundMark x1="65000" y1="56473" x2="67111" y2="71951"/>
                        <a14:foregroundMark x1="67111" y1="71951" x2="64556" y2="77955"/>
                        <a14:foregroundMark x1="89556" y1="43621" x2="88667" y2="30300"/>
                        <a14:foregroundMark x1="13000" y1="30300" x2="8111" y2="41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38"/>
          <a:stretch/>
        </p:blipFill>
        <p:spPr bwMode="auto">
          <a:xfrm>
            <a:off x="665146" y="5770109"/>
            <a:ext cx="2163713" cy="23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4CC7A-2683-4D5C-BC2E-362AA3F06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14232"/>
              </p:ext>
            </p:extLst>
          </p:nvPr>
        </p:nvGraphicFramePr>
        <p:xfrm>
          <a:off x="0" y="1"/>
          <a:ext cx="6858000" cy="1021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612185270"/>
                    </a:ext>
                  </a:extLst>
                </a:gridCol>
              </a:tblGrid>
              <a:tr h="446566">
                <a:tc>
                  <a:txBody>
                    <a:bodyPr/>
                    <a:lstStyle/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Trouve </a:t>
                      </a:r>
                      <a:r>
                        <a:rPr lang="fr-FR" sz="2800" b="1">
                          <a:solidFill>
                            <a:schemeClr val="tx1"/>
                          </a:solidFill>
                        </a:rPr>
                        <a:t>ton binôme   V1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Jeu prétexte pour discuter et découvrir les autres. </a:t>
                      </a:r>
                    </a:p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10-20 minutes. Compatible pendant un moment buffet. Nombre de personnes illimitées.</a:t>
                      </a:r>
                    </a:p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fr-FR" sz="1100" b="1" dirty="0" err="1">
                          <a:solidFill>
                            <a:schemeClr val="tx1"/>
                          </a:solidFill>
                        </a:rPr>
                        <a:t>OpenSeriousGame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0C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43360"/>
                  </a:ext>
                </a:extLst>
              </a:tr>
            </a:tbl>
          </a:graphicData>
        </a:graphic>
      </p:graphicFrame>
      <p:grpSp>
        <p:nvGrpSpPr>
          <p:cNvPr id="38" name="Groupe 37">
            <a:extLst>
              <a:ext uri="{FF2B5EF4-FFF2-40B4-BE49-F238E27FC236}">
                <a16:creationId xmlns:a16="http://schemas.microsoft.com/office/drawing/2014/main" id="{2B5FDCD6-FFC9-49EF-8F78-89F5B76A5148}"/>
              </a:ext>
            </a:extLst>
          </p:cNvPr>
          <p:cNvGrpSpPr/>
          <p:nvPr/>
        </p:nvGrpSpPr>
        <p:grpSpPr>
          <a:xfrm>
            <a:off x="90058" y="1152130"/>
            <a:ext cx="3313890" cy="2355160"/>
            <a:chOff x="60776" y="1089498"/>
            <a:chExt cx="3313890" cy="235516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0B1A80-DBE8-46EB-BC9C-C0D83311BB74}"/>
                </a:ext>
              </a:extLst>
            </p:cNvPr>
            <p:cNvSpPr/>
            <p:nvPr/>
          </p:nvSpPr>
          <p:spPr>
            <a:xfrm>
              <a:off x="60776" y="1089498"/>
              <a:ext cx="3313890" cy="2355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/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CONVI-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40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71A2CD75-447F-4CF7-BA19-A24884ED4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36" y="2405784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96632F0D-A9FA-4C95-AB90-576EBD33E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92" y="2882192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25D6A254-B41C-40A3-AE9D-DF252EE3BE13}"/>
              </a:ext>
            </a:extLst>
          </p:cNvPr>
          <p:cNvGrpSpPr/>
          <p:nvPr/>
        </p:nvGrpSpPr>
        <p:grpSpPr>
          <a:xfrm>
            <a:off x="3468800" y="1152129"/>
            <a:ext cx="3313890" cy="2355159"/>
            <a:chOff x="3439518" y="1089497"/>
            <a:chExt cx="3313890" cy="235515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7495132-8D9C-447D-A7B8-6D95B80F4B04}"/>
                </a:ext>
              </a:extLst>
            </p:cNvPr>
            <p:cNvSpPr/>
            <p:nvPr/>
          </p:nvSpPr>
          <p:spPr>
            <a:xfrm>
              <a:off x="3439518" y="1089497"/>
              <a:ext cx="3313890" cy="2355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-VIALITÉ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44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7457CB3B-4E5E-4C8C-959D-E6494AB7A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26" y="2493467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7C4D6031-5670-4AD4-BEA8-292542589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215" y="2909387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86518A2E-7076-4325-9286-B402D6150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95" y="6497221"/>
            <a:ext cx="2224753" cy="222475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9AF822E-0EFE-4935-8CA0-0752F3ED5011}"/>
              </a:ext>
            </a:extLst>
          </p:cNvPr>
          <p:cNvSpPr txBox="1"/>
          <p:nvPr/>
        </p:nvSpPr>
        <p:spPr>
          <a:xfrm>
            <a:off x="4099176" y="5283506"/>
            <a:ext cx="2683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Distribuez ces tickets au hasard dans la foule, laissez les personnes se rencontrer en cherchant leur binôme.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B6D38EA9-D119-41A3-9CA7-7A7134B94B9D}"/>
              </a:ext>
            </a:extLst>
          </p:cNvPr>
          <p:cNvSpPr/>
          <p:nvPr/>
        </p:nvSpPr>
        <p:spPr>
          <a:xfrm>
            <a:off x="21036" y="3507288"/>
            <a:ext cx="1215445" cy="3036408"/>
          </a:xfrm>
          <a:custGeom>
            <a:avLst/>
            <a:gdLst>
              <a:gd name="connsiteX0" fmla="*/ 1215445 w 1215445"/>
              <a:gd name="connsiteY0" fmla="*/ 0 h 3036408"/>
              <a:gd name="connsiteX1" fmla="*/ 764508 w 1215445"/>
              <a:gd name="connsiteY1" fmla="*/ 300625 h 3036408"/>
              <a:gd name="connsiteX2" fmla="*/ 1152815 w 1215445"/>
              <a:gd name="connsiteY2" fmla="*/ 701458 h 3036408"/>
              <a:gd name="connsiteX3" fmla="*/ 513988 w 1215445"/>
              <a:gd name="connsiteY3" fmla="*/ 1415441 h 3036408"/>
              <a:gd name="connsiteX4" fmla="*/ 488936 w 1215445"/>
              <a:gd name="connsiteY4" fmla="*/ 2204581 h 3036408"/>
              <a:gd name="connsiteX5" fmla="*/ 25473 w 1215445"/>
              <a:gd name="connsiteY5" fmla="*/ 2430049 h 3036408"/>
              <a:gd name="connsiteX6" fmla="*/ 100629 w 1215445"/>
              <a:gd name="connsiteY6" fmla="*/ 3031299 h 3036408"/>
              <a:gd name="connsiteX7" fmla="*/ 438832 w 1215445"/>
              <a:gd name="connsiteY7" fmla="*/ 2718148 h 3036408"/>
              <a:gd name="connsiteX8" fmla="*/ 626722 w 1215445"/>
              <a:gd name="connsiteY8" fmla="*/ 2693096 h 30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445" h="3036408">
                <a:moveTo>
                  <a:pt x="1215445" y="0"/>
                </a:moveTo>
                <a:cubicBezTo>
                  <a:pt x="995195" y="91857"/>
                  <a:pt x="774946" y="183715"/>
                  <a:pt x="764508" y="300625"/>
                </a:cubicBezTo>
                <a:cubicBezTo>
                  <a:pt x="754070" y="417535"/>
                  <a:pt x="1194568" y="515655"/>
                  <a:pt x="1152815" y="701458"/>
                </a:cubicBezTo>
                <a:cubicBezTo>
                  <a:pt x="1111062" y="887261"/>
                  <a:pt x="624634" y="1164921"/>
                  <a:pt x="513988" y="1415441"/>
                </a:cubicBezTo>
                <a:cubicBezTo>
                  <a:pt x="403341" y="1665962"/>
                  <a:pt x="570355" y="2035480"/>
                  <a:pt x="488936" y="2204581"/>
                </a:cubicBezTo>
                <a:cubicBezTo>
                  <a:pt x="407517" y="2373682"/>
                  <a:pt x="90191" y="2292263"/>
                  <a:pt x="25473" y="2430049"/>
                </a:cubicBezTo>
                <a:cubicBezTo>
                  <a:pt x="-39245" y="2567835"/>
                  <a:pt x="31736" y="2983283"/>
                  <a:pt x="100629" y="3031299"/>
                </a:cubicBezTo>
                <a:cubicBezTo>
                  <a:pt x="169522" y="3079315"/>
                  <a:pt x="351150" y="2774515"/>
                  <a:pt x="438832" y="2718148"/>
                </a:cubicBezTo>
                <a:cubicBezTo>
                  <a:pt x="526514" y="2661781"/>
                  <a:pt x="576618" y="2677438"/>
                  <a:pt x="626722" y="269309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0B9D200-56D6-44B5-86A2-FE8419CD4EFC}"/>
              </a:ext>
            </a:extLst>
          </p:cNvPr>
          <p:cNvSpPr txBox="1"/>
          <p:nvPr/>
        </p:nvSpPr>
        <p:spPr>
          <a:xfrm>
            <a:off x="4099176" y="3805976"/>
            <a:ext cx="2683514" cy="938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Pour inviter à découvrir et/ou mémoriser la culture de votre collectif, changez les mots par des mots marquants concernant votre groupe (noms de projets, de produits, de marque, de personnes clés, etc…)</a:t>
            </a:r>
          </a:p>
        </p:txBody>
      </p:sp>
      <p:sp>
        <p:nvSpPr>
          <p:cNvPr id="50" name="Flèche : virage 49">
            <a:extLst>
              <a:ext uri="{FF2B5EF4-FFF2-40B4-BE49-F238E27FC236}">
                <a16:creationId xmlns:a16="http://schemas.microsoft.com/office/drawing/2014/main" id="{0A5980AB-CE8E-4B70-92B5-C3E8C6BEB052}"/>
              </a:ext>
            </a:extLst>
          </p:cNvPr>
          <p:cNvSpPr/>
          <p:nvPr/>
        </p:nvSpPr>
        <p:spPr>
          <a:xfrm flipH="1">
            <a:off x="5440932" y="1411179"/>
            <a:ext cx="491597" cy="2394797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6B472212-3304-4482-8A36-7CEDDA0EAFAD}"/>
              </a:ext>
            </a:extLst>
          </p:cNvPr>
          <p:cNvSpPr/>
          <p:nvPr/>
        </p:nvSpPr>
        <p:spPr>
          <a:xfrm>
            <a:off x="2705622" y="3494762"/>
            <a:ext cx="1149180" cy="3348733"/>
          </a:xfrm>
          <a:custGeom>
            <a:avLst/>
            <a:gdLst>
              <a:gd name="connsiteX0" fmla="*/ 1064712 w 1149180"/>
              <a:gd name="connsiteY0" fmla="*/ 0 h 3348733"/>
              <a:gd name="connsiteX1" fmla="*/ 1052186 w 1149180"/>
              <a:gd name="connsiteY1" fmla="*/ 964504 h 3348733"/>
              <a:gd name="connsiteX2" fmla="*/ 87682 w 1149180"/>
              <a:gd name="connsiteY2" fmla="*/ 1440493 h 3348733"/>
              <a:gd name="connsiteX3" fmla="*/ 438411 w 1149180"/>
              <a:gd name="connsiteY3" fmla="*/ 2254685 h 3348733"/>
              <a:gd name="connsiteX4" fmla="*/ 400833 w 1149180"/>
              <a:gd name="connsiteY4" fmla="*/ 3244241 h 3348733"/>
              <a:gd name="connsiteX5" fmla="*/ 0 w 1149180"/>
              <a:gd name="connsiteY5" fmla="*/ 3319397 h 3348733"/>
              <a:gd name="connsiteX6" fmla="*/ 0 w 1149180"/>
              <a:gd name="connsiteY6" fmla="*/ 3319397 h 3348733"/>
              <a:gd name="connsiteX7" fmla="*/ 0 w 1149180"/>
              <a:gd name="connsiteY7" fmla="*/ 3319397 h 33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180" h="3348733">
                <a:moveTo>
                  <a:pt x="1064712" y="0"/>
                </a:moveTo>
                <a:cubicBezTo>
                  <a:pt x="1139868" y="362211"/>
                  <a:pt x="1215024" y="724422"/>
                  <a:pt x="1052186" y="964504"/>
                </a:cubicBezTo>
                <a:cubicBezTo>
                  <a:pt x="889348" y="1204586"/>
                  <a:pt x="189978" y="1225463"/>
                  <a:pt x="87682" y="1440493"/>
                </a:cubicBezTo>
                <a:cubicBezTo>
                  <a:pt x="-14614" y="1655523"/>
                  <a:pt x="386219" y="1954060"/>
                  <a:pt x="438411" y="2254685"/>
                </a:cubicBezTo>
                <a:cubicBezTo>
                  <a:pt x="490603" y="2555310"/>
                  <a:pt x="473901" y="3066789"/>
                  <a:pt x="400833" y="3244241"/>
                </a:cubicBezTo>
                <a:cubicBezTo>
                  <a:pt x="327765" y="3421693"/>
                  <a:pt x="0" y="3319397"/>
                  <a:pt x="0" y="3319397"/>
                </a:cubicBezTo>
                <a:lnTo>
                  <a:pt x="0" y="3319397"/>
                </a:lnTo>
                <a:lnTo>
                  <a:pt x="0" y="3319397"/>
                </a:ln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02D5966-B4D3-42FA-9A7D-8DC2C40BE8C6}"/>
              </a:ext>
            </a:extLst>
          </p:cNvPr>
          <p:cNvSpPr txBox="1"/>
          <p:nvPr/>
        </p:nvSpPr>
        <p:spPr>
          <a:xfrm>
            <a:off x="1478071" y="8905898"/>
            <a:ext cx="530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Idéal pendant les moments libres : </a:t>
            </a:r>
          </a:p>
          <a:p>
            <a:pPr algn="r"/>
            <a:r>
              <a:rPr lang="fr-FR" sz="1600" dirty="0"/>
              <a:t>Pauses, buffets, etc. ou en « déroulement libre » pendant une journée événementielle </a:t>
            </a:r>
          </a:p>
        </p:txBody>
      </p:sp>
    </p:spTree>
    <p:extLst>
      <p:ext uri="{BB962C8B-B14F-4D97-AF65-F5344CB8AC3E}">
        <p14:creationId xmlns:p14="http://schemas.microsoft.com/office/powerpoint/2010/main" val="292376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55E1DAEE-21E4-40D6-89B4-1838E4D64208}"/>
              </a:ext>
            </a:extLst>
          </p:cNvPr>
          <p:cNvGrpSpPr/>
          <p:nvPr/>
        </p:nvGrpSpPr>
        <p:grpSpPr>
          <a:xfrm>
            <a:off x="75310" y="150046"/>
            <a:ext cx="3313890" cy="2355160"/>
            <a:chOff x="60776" y="1089498"/>
            <a:chExt cx="3313890" cy="2355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1BC3D3-0DE4-40F3-9A69-1468CC3C4C54}"/>
                </a:ext>
              </a:extLst>
            </p:cNvPr>
            <p:cNvSpPr/>
            <p:nvPr/>
          </p:nvSpPr>
          <p:spPr>
            <a:xfrm>
              <a:off x="60776" y="1089498"/>
              <a:ext cx="3313890" cy="2355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/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CONVI-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6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B65644A7-6375-4D13-B7C5-BD0B37006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36" y="2405784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A3C2C6FF-A961-4689-97DB-4BB959050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92" y="2882192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B7397CE-0DCA-458C-8E55-0B63EFA4A6EA}"/>
              </a:ext>
            </a:extLst>
          </p:cNvPr>
          <p:cNvGrpSpPr/>
          <p:nvPr/>
        </p:nvGrpSpPr>
        <p:grpSpPr>
          <a:xfrm>
            <a:off x="3454052" y="150045"/>
            <a:ext cx="3313890" cy="2355159"/>
            <a:chOff x="3439518" y="1089497"/>
            <a:chExt cx="3313890" cy="23551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15AC44-AF1B-4C9F-8710-69ABBCBC9097}"/>
                </a:ext>
              </a:extLst>
            </p:cNvPr>
            <p:cNvSpPr/>
            <p:nvPr/>
          </p:nvSpPr>
          <p:spPr>
            <a:xfrm>
              <a:off x="3439518" y="1089497"/>
              <a:ext cx="3313890" cy="2355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-VIALITÉ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10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224551B3-FF8E-49DC-9258-FA7CA667A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26" y="2493467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43764736-C68E-47A1-B94B-933C3C7A1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215" y="2909387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443FD75-ECDF-4106-B3AC-F9725D0B712C}"/>
              </a:ext>
            </a:extLst>
          </p:cNvPr>
          <p:cNvGrpSpPr/>
          <p:nvPr/>
        </p:nvGrpSpPr>
        <p:grpSpPr>
          <a:xfrm>
            <a:off x="75310" y="2592888"/>
            <a:ext cx="3313890" cy="2355160"/>
            <a:chOff x="60776" y="1089498"/>
            <a:chExt cx="3313890" cy="23551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678760-856A-42EC-910E-FFAD8F5E7AFF}"/>
                </a:ext>
              </a:extLst>
            </p:cNvPr>
            <p:cNvSpPr/>
            <p:nvPr/>
          </p:nvSpPr>
          <p:spPr>
            <a:xfrm>
              <a:off x="60776" y="1089498"/>
              <a:ext cx="3313890" cy="2355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/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RENC-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14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B98DDB9F-BDC6-46A9-A70C-BE4521339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36" y="2405784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94CCC39B-38B0-4BA6-B1D9-95593A41F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92" y="2882192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03DE9E9-AE7F-45CF-8D49-40B01950666C}"/>
              </a:ext>
            </a:extLst>
          </p:cNvPr>
          <p:cNvGrpSpPr/>
          <p:nvPr/>
        </p:nvGrpSpPr>
        <p:grpSpPr>
          <a:xfrm>
            <a:off x="3454052" y="2592887"/>
            <a:ext cx="3313890" cy="2355159"/>
            <a:chOff x="3439518" y="1089497"/>
            <a:chExt cx="3313890" cy="23551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7F0A68-7C83-4817-ACA2-0A227E910E74}"/>
                </a:ext>
              </a:extLst>
            </p:cNvPr>
            <p:cNvSpPr/>
            <p:nvPr/>
          </p:nvSpPr>
          <p:spPr>
            <a:xfrm>
              <a:off x="3439518" y="1089497"/>
              <a:ext cx="3313890" cy="2355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-ONTRES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18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476E65B0-DEB1-4525-8682-DABE95C80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26" y="2493467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AEE342A7-CF9A-4D7F-922A-1703EB810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215" y="2909387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A3B6402-6D60-45AA-B852-DCFC3A16AF08}"/>
              </a:ext>
            </a:extLst>
          </p:cNvPr>
          <p:cNvGrpSpPr/>
          <p:nvPr/>
        </p:nvGrpSpPr>
        <p:grpSpPr>
          <a:xfrm>
            <a:off x="75310" y="5000696"/>
            <a:ext cx="3313890" cy="2355160"/>
            <a:chOff x="60776" y="1089498"/>
            <a:chExt cx="3313890" cy="23551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8371CF-987C-49EC-BC8A-A347314B463C}"/>
                </a:ext>
              </a:extLst>
            </p:cNvPr>
            <p:cNvSpPr/>
            <p:nvPr/>
          </p:nvSpPr>
          <p:spPr>
            <a:xfrm>
              <a:off x="60776" y="1089498"/>
              <a:ext cx="3313890" cy="2355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/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EQU-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22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FBF59CE3-B0C5-4BCB-AD44-0660063FB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36" y="2405784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5EDC8B3B-1F53-4E14-ACD8-C084AFB92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92" y="2882192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32D92D2-2DD8-4313-AC82-41FCD22CD1DA}"/>
              </a:ext>
            </a:extLst>
          </p:cNvPr>
          <p:cNvGrpSpPr/>
          <p:nvPr/>
        </p:nvGrpSpPr>
        <p:grpSpPr>
          <a:xfrm>
            <a:off x="3454052" y="5000695"/>
            <a:ext cx="3313890" cy="2355159"/>
            <a:chOff x="3439518" y="1089497"/>
            <a:chExt cx="3313890" cy="235515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1C7821-D863-4FE7-911A-8E5BFEB3FECE}"/>
                </a:ext>
              </a:extLst>
            </p:cNvPr>
            <p:cNvSpPr/>
            <p:nvPr/>
          </p:nvSpPr>
          <p:spPr>
            <a:xfrm>
              <a:off x="3439518" y="1089497"/>
              <a:ext cx="3313890" cy="2355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-IPES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26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6B747FE3-A9B5-47BF-9104-CDF1016E6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26" y="2493467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2ACEB32A-51FD-4146-A227-AC3C66B6B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215" y="2909387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04753D2-1D62-467F-90AB-73303BA5CEBE}"/>
              </a:ext>
            </a:extLst>
          </p:cNvPr>
          <p:cNvGrpSpPr/>
          <p:nvPr/>
        </p:nvGrpSpPr>
        <p:grpSpPr>
          <a:xfrm>
            <a:off x="75310" y="7443538"/>
            <a:ext cx="3313890" cy="2355160"/>
            <a:chOff x="60776" y="1089498"/>
            <a:chExt cx="3313890" cy="23551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D82BC7-1DD9-4E75-BCB4-F072E5BD0010}"/>
                </a:ext>
              </a:extLst>
            </p:cNvPr>
            <p:cNvSpPr/>
            <p:nvPr/>
          </p:nvSpPr>
          <p:spPr>
            <a:xfrm>
              <a:off x="60776" y="1089498"/>
              <a:ext cx="3313890" cy="2355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/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TIS-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30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2A9AD7BB-466C-4620-BB25-6F5F58B4F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36" y="2405784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0F348FB8-4164-45DA-9B4C-6BE20C084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92" y="2882192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C1DB625-302D-4B01-A4E2-4D5F06A88255}"/>
              </a:ext>
            </a:extLst>
          </p:cNvPr>
          <p:cNvGrpSpPr/>
          <p:nvPr/>
        </p:nvGrpSpPr>
        <p:grpSpPr>
          <a:xfrm>
            <a:off x="3454052" y="7443537"/>
            <a:ext cx="3313890" cy="2355159"/>
            <a:chOff x="3439518" y="1089497"/>
            <a:chExt cx="3313890" cy="23551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4F4CD4-B36E-4266-9328-FA7E2D27E3F1}"/>
                </a:ext>
              </a:extLst>
            </p:cNvPr>
            <p:cNvSpPr/>
            <p:nvPr/>
          </p:nvSpPr>
          <p:spPr>
            <a:xfrm>
              <a:off x="3439518" y="1089497"/>
              <a:ext cx="3313890" cy="2355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-SER</a:t>
              </a:r>
            </a:p>
            <a:p>
              <a:pPr lvl="1"/>
              <a:endParaRPr lang="fr-FR" sz="12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Ton ticket est la moitié d’un mot ou d’une expression clé : à toi de trouver la personne qui a reçu l’autre moitié.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Ta mission : Lui offrir un café, un croissant, l’inviter à discuter</a:t>
              </a:r>
            </a:p>
            <a:p>
              <a:pPr lvl="1"/>
              <a:endParaRPr lang="fr-FR" sz="11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  <a:p>
              <a:pPr lvl="1"/>
              <a:r>
                <a:rPr lang="fr-FR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Bonus : Si vous revenez tous les deux, vous aurez un cadeau</a:t>
              </a:r>
            </a:p>
          </p:txBody>
        </p:sp>
        <p:pic>
          <p:nvPicPr>
            <p:cNvPr id="34" name="Picture 10" descr="RÃ©sultat de recherche d'images pour &quot;target icon png&quot;">
              <a:extLst>
                <a:ext uri="{FF2B5EF4-FFF2-40B4-BE49-F238E27FC236}">
                  <a16:creationId xmlns:a16="http://schemas.microsoft.com/office/drawing/2014/main" id="{E411F2C9-8E1C-443F-8E1F-9F5C2F459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26" y="2493467"/>
              <a:ext cx="388725" cy="3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Résultat de recherche d'images pour &quot;candy icon&quot;">
              <a:extLst>
                <a:ext uri="{FF2B5EF4-FFF2-40B4-BE49-F238E27FC236}">
                  <a16:creationId xmlns:a16="http://schemas.microsoft.com/office/drawing/2014/main" id="{9C579AD1-8414-4966-A23F-CB2900C68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215" y="2909387"/>
              <a:ext cx="491597" cy="4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245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4CC7A-2683-4D5C-BC2E-362AA3F06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28109"/>
              </p:ext>
            </p:extLst>
          </p:nvPr>
        </p:nvGraphicFramePr>
        <p:xfrm>
          <a:off x="21036" y="14180"/>
          <a:ext cx="6836964" cy="9167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5178">
                  <a:extLst>
                    <a:ext uri="{9D8B030D-6E8A-4147-A177-3AD203B41FA5}">
                      <a16:colId xmlns:a16="http://schemas.microsoft.com/office/drawing/2014/main" val="1612185270"/>
                    </a:ext>
                  </a:extLst>
                </a:gridCol>
                <a:gridCol w="3391786">
                  <a:extLst>
                    <a:ext uri="{9D8B030D-6E8A-4147-A177-3AD203B41FA5}">
                      <a16:colId xmlns:a16="http://schemas.microsoft.com/office/drawing/2014/main" val="1787628615"/>
                    </a:ext>
                  </a:extLst>
                </a:gridCol>
              </a:tblGrid>
              <a:tr h="311889">
                <a:tc gridSpan="2">
                  <a:txBody>
                    <a:bodyPr/>
                    <a:lstStyle/>
                    <a:p>
                      <a:pPr lvl="1"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Guide de l’animateur/-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</a:rPr>
                        <a:t>trice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 #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</a:rPr>
                        <a:t>OpenSeriousGame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41753"/>
                  </a:ext>
                </a:extLst>
              </a:tr>
              <a:tr h="945802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Objectif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Jeu de team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</a:rPr>
                        <a:t>buidling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L’objectif de ce mini-jeu est d’enclencher la discussion entre les membres d’un collectif, en donnant un prétexte pour se retrouver et faire connaissance.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Le niveau de « prise de connaissance de l’autre » est libre à chacun(e).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Public et contexte idéal</a:t>
                      </a:r>
                    </a:p>
                    <a:p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Ce mini-jeu de présentation se prête bien aux moments de pause pour un grand collectif (&gt;30 personnes) dont les membres ne se connaissent pas tous, ou n’ont pas l’occasion d’interagir au quotidien.</a:t>
                      </a:r>
                    </a:p>
                    <a:p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Exemple 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Membres d’un même programme multi-équipes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Membres d’un même département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Participants d’un même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</a:rPr>
                        <a:t>meetup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Contexte d’utilisation 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Peut être utilisé en gamification d’un moment buffet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Peut être utilisé en « jeu libre » sur une journée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Dans le cadre d’un événement plus sérieux, pour créer du lien informel</a:t>
                      </a:r>
                    </a:p>
                    <a:p>
                      <a:pPr marL="0" indent="0">
                        <a:buNone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04468"/>
                  </a:ext>
                </a:extLst>
              </a:tr>
              <a:tr h="869173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Au préalable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Préparez une liste de mots clés liés à la culture de votre collectif : noms d’équipes, noms de projets, noms de personnes clés, …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Divisez les noms en 2, chaque nom devient 2 tickets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Imprimez et découpez les tickets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(Facultatif) Préparez les cadeaux pour quand les participant(e)s </a:t>
                      </a:r>
                      <a:r>
                        <a:rPr lang="fr-FR" sz="1050" dirty="0" err="1">
                          <a:solidFill>
                            <a:schemeClr val="tx1"/>
                          </a:solidFill>
                        </a:rPr>
                        <a:t>reviennnent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 en binômes. Exemples : Chocolat, </a:t>
                      </a:r>
                      <a:r>
                        <a:rPr lang="fr-FR" sz="1050" dirty="0" err="1">
                          <a:solidFill>
                            <a:schemeClr val="tx1"/>
                          </a:solidFill>
                        </a:rPr>
                        <a:t>papillotte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 de Noël, etc.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Conseil : Veillez à bien mélanger les tas entre eux.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Déroulement et conseils d’animation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Distribuez les cartes au hasard et laissez les gens trouver leur binôme. Veillez à bien distribuer des cartes « Début d’expression » et « fin d’expression »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Conseil : Attendez qu’il y ait un minimum de monde pour distribuer plein de cartes à la fois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(Facultatif) Vous pouvez proposer une récompense pour les binômes qui viennent vous retrouver. Ajoutez une épreuve (ex: Chacun doit présenter l’autre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49841"/>
                  </a:ext>
                </a:extLst>
              </a:tr>
              <a:tr h="450118">
                <a:tc gridSpan="2">
                  <a:txBody>
                    <a:bodyPr/>
                    <a:lstStyle/>
                    <a:p>
                      <a:pPr lvl="1"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Guide du/de la créateur(-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</a:rPr>
                        <a:t>trice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) #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</a:rPr>
                        <a:t>OpenSeriousGame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526861"/>
                  </a:ext>
                </a:extLst>
              </a:tr>
              <a:tr h="869173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Principes utilisés dans cette session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Rencontre «gamifiée » (jeu prétexte)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Le hasard de la distribution des tickets favorise des rencontres inhabituelles (car pas structurées)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Le hasard rend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impréivisible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la personne qu’on va rencontrer et la réticence </a:t>
                      </a:r>
                    </a:p>
                    <a:p>
                      <a:pPr marL="0" indent="0">
                        <a:buNone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Variantes de jeu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Avoir une mini-épreuve à faire tous les deux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Passer de binôme en trinôme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Des énigmes sur les mots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74307"/>
                  </a:ext>
                </a:extLst>
              </a:tr>
              <a:tr h="869173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Création de cette version</a:t>
                      </a:r>
                    </a:p>
                    <a:p>
                      <a:endParaRPr lang="fr-FR" sz="105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50" b="0" dirty="0">
                          <a:solidFill>
                            <a:schemeClr val="tx1"/>
                          </a:solidFill>
                        </a:rPr>
                        <a:t>Roselyne ZAPATA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Alexandre QUACH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Licence de réutilisation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Creative Commons Attribution 3.0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dirty="0">
                          <a:hlinkClick r:id="rId2"/>
                        </a:rPr>
                        <a:t>https://creativecommons.org/licenses/by/3.0/fr/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03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9948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2856</TotalTime>
  <Words>919</Words>
  <Application>Microsoft Office PowerPoint</Application>
  <PresentationFormat>Format A4 (210 x 297 mm)</PresentationFormat>
  <Paragraphs>133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QUACH</dc:creator>
  <cp:lastModifiedBy>Alexandre QUACH</cp:lastModifiedBy>
  <cp:revision>79</cp:revision>
  <cp:lastPrinted>2019-08-29T08:55:25Z</cp:lastPrinted>
  <dcterms:created xsi:type="dcterms:W3CDTF">2019-08-28T08:39:22Z</dcterms:created>
  <dcterms:modified xsi:type="dcterms:W3CDTF">2019-12-11T15:26:14Z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ed5431-0ab7-4c1b-98f4-d4e50f674d02_Enabled">
    <vt:lpwstr>True</vt:lpwstr>
  </property>
  <property fmtid="{D5CDD505-2E9C-101B-9397-08002B2CF9AE}" pid="3" name="MSIP_Label_48ed5431-0ab7-4c1b-98f4-d4e50f674d02_SiteId">
    <vt:lpwstr>614f9c25-bffa-42c7-86d8-964101f55fa2</vt:lpwstr>
  </property>
  <property fmtid="{D5CDD505-2E9C-101B-9397-08002B2CF9AE}" pid="4" name="MSIP_Label_48ed5431-0ab7-4c1b-98f4-d4e50f674d02_Owner">
    <vt:lpwstr>alexandre.quach@externe.bnpparibas.com</vt:lpwstr>
  </property>
  <property fmtid="{D5CDD505-2E9C-101B-9397-08002B2CF9AE}" pid="5" name="MSIP_Label_48ed5431-0ab7-4c1b-98f4-d4e50f674d02_SetDate">
    <vt:lpwstr>2019-12-11T09:48:24.1221894Z</vt:lpwstr>
  </property>
  <property fmtid="{D5CDD505-2E9C-101B-9397-08002B2CF9AE}" pid="6" name="MSIP_Label_48ed5431-0ab7-4c1b-98f4-d4e50f674d02_Name">
    <vt:lpwstr>Public</vt:lpwstr>
  </property>
  <property fmtid="{D5CDD505-2E9C-101B-9397-08002B2CF9AE}" pid="7" name="MSIP_Label_48ed5431-0ab7-4c1b-98f4-d4e50f674d02_Application">
    <vt:lpwstr>Microsoft Azure Information Protection</vt:lpwstr>
  </property>
  <property fmtid="{D5CDD505-2E9C-101B-9397-08002B2CF9AE}" pid="8" name="MSIP_Label_48ed5431-0ab7-4c1b-98f4-d4e50f674d02_ActionId">
    <vt:lpwstr>e2fd7773-faf9-42d4-a1e1-dddf6cbe8fae</vt:lpwstr>
  </property>
  <property fmtid="{D5CDD505-2E9C-101B-9397-08002B2CF9AE}" pid="9" name="MSIP_Label_48ed5431-0ab7-4c1b-98f4-d4e50f674d02_Extended_MSFT_Method">
    <vt:lpwstr>Manual</vt:lpwstr>
  </property>
  <property fmtid="{D5CDD505-2E9C-101B-9397-08002B2CF9AE}" pid="10" name="Sensitivity">
    <vt:lpwstr>Public</vt:lpwstr>
  </property>
</Properties>
</file>