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  <p:sldMasterId id="2147483687" r:id="rId4"/>
    <p:sldMasterId id="214748368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</p:sldIdLst>
  <p:sldSz cy="5143500" cx="9144000"/>
  <p:notesSz cx="6858000" cy="9144000"/>
  <p:embeddedFontLst>
    <p:embeddedFont>
      <p:font typeface="Economica"/>
      <p:regular r:id="rId95"/>
      <p:bold r:id="rId96"/>
      <p:italic r:id="rId97"/>
      <p:boldItalic r:id="rId98"/>
    </p:embeddedFont>
    <p:embeddedFont>
      <p:font typeface="Amatic SC"/>
      <p:regular r:id="rId99"/>
      <p:bold r:id="rId100"/>
    </p:embeddedFont>
    <p:embeddedFont>
      <p:font typeface="Helvetica Neue"/>
      <p:regular r:id="rId101"/>
      <p:bold r:id="rId102"/>
      <p:italic r:id="rId103"/>
      <p:boldItalic r:id="rId104"/>
    </p:embeddedFont>
    <p:embeddedFont>
      <p:font typeface="Helvetica Neue Light"/>
      <p:regular r:id="rId105"/>
      <p:bold r:id="rId106"/>
      <p:italic r:id="rId107"/>
      <p:boldItalic r:id="rId108"/>
    </p:embeddedFont>
    <p:embeddedFont>
      <p:font typeface="Comfortaa"/>
      <p:regular r:id="rId109"/>
      <p:bold r:id="rId110"/>
    </p:embeddedFont>
    <p:embeddedFont>
      <p:font typeface="Open Sans"/>
      <p:regular r:id="rId111"/>
      <p:bold r:id="rId112"/>
      <p:italic r:id="rId113"/>
      <p:boldItalic r:id="rId1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HelveticaNeueLight-italic.fntdata"/><Relationship Id="rId106" Type="http://schemas.openxmlformats.org/officeDocument/2006/relationships/font" Target="fonts/HelveticaNeueLight-bold.fntdata"/><Relationship Id="rId105" Type="http://schemas.openxmlformats.org/officeDocument/2006/relationships/font" Target="fonts/HelveticaNeueLight-regular.fntdata"/><Relationship Id="rId104" Type="http://schemas.openxmlformats.org/officeDocument/2006/relationships/font" Target="fonts/HelveticaNeue-boldItalic.fntdata"/><Relationship Id="rId109" Type="http://schemas.openxmlformats.org/officeDocument/2006/relationships/font" Target="fonts/Comfortaa-regular.fntdata"/><Relationship Id="rId108" Type="http://schemas.openxmlformats.org/officeDocument/2006/relationships/font" Target="fonts/HelveticaNeueLight-bold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HelveticaNeue-italic.fntdata"/><Relationship Id="rId102" Type="http://schemas.openxmlformats.org/officeDocument/2006/relationships/font" Target="fonts/HelveticaNeue-bold.fntdata"/><Relationship Id="rId101" Type="http://schemas.openxmlformats.org/officeDocument/2006/relationships/font" Target="fonts/HelveticaNeue-regular.fntdata"/><Relationship Id="rId100" Type="http://schemas.openxmlformats.org/officeDocument/2006/relationships/font" Target="fonts/AmaticSC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Economica-regular.fntdata"/><Relationship Id="rId94" Type="http://schemas.openxmlformats.org/officeDocument/2006/relationships/slide" Target="slides/slide88.xml"/><Relationship Id="rId97" Type="http://schemas.openxmlformats.org/officeDocument/2006/relationships/font" Target="fonts/Economica-italic.fntdata"/><Relationship Id="rId96" Type="http://schemas.openxmlformats.org/officeDocument/2006/relationships/font" Target="fonts/Economica-bold.fntdata"/><Relationship Id="rId11" Type="http://schemas.openxmlformats.org/officeDocument/2006/relationships/slide" Target="slides/slide5.xml"/><Relationship Id="rId99" Type="http://schemas.openxmlformats.org/officeDocument/2006/relationships/font" Target="fonts/AmaticSC-regular.fntdata"/><Relationship Id="rId10" Type="http://schemas.openxmlformats.org/officeDocument/2006/relationships/slide" Target="slides/slide4.xml"/><Relationship Id="rId98" Type="http://schemas.openxmlformats.org/officeDocument/2006/relationships/font" Target="fonts/Economic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schemas.openxmlformats.org/officeDocument/2006/relationships/font" Target="fonts/Comfortaa-bold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OpenSans-boldItalic.fntdata"/><Relationship Id="rId18" Type="http://schemas.openxmlformats.org/officeDocument/2006/relationships/slide" Target="slides/slide12.xml"/><Relationship Id="rId113" Type="http://schemas.openxmlformats.org/officeDocument/2006/relationships/font" Target="fonts/OpenSans-italic.fntdata"/><Relationship Id="rId112" Type="http://schemas.openxmlformats.org/officeDocument/2006/relationships/font" Target="fonts/OpenSans-bold.fntdata"/><Relationship Id="rId111" Type="http://schemas.openxmlformats.org/officeDocument/2006/relationships/font" Target="fonts/OpenSans-regular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1b1bb8077_3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1b1bb8077_3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b1bb8077_3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1b1bb8077_3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9360e0b2f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9360e0b2f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1b1bb8077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1b1bb8077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1b1bb8077_3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1b1bb8077_3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1b1bb8077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1b1bb8077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b1bb8077_3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1b1bb8077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1b1bb8077_3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1b1bb8077_3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1b1bb8077_3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1b1bb8077_3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1b1bb8077_3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1b1bb8077_3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c7ba98f0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c7ba98f0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1b1bb8077_3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61b1bb8077_3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1b1bb8077_3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1b1bb8077_3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1b1bb8077_3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1b1bb8077_3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1b1bb8077_3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1b1bb8077_3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1b1bb8077_3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1b1bb8077_3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1b1bb8077_3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61b1bb8077_3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1b1bb8077_3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1b1bb8077_3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1b1bb8077_3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1b1bb8077_3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b1bb8077_3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1b1bb8077_3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1b1bb8077_3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1b1bb8077_3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7ba98f0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c7ba98f0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61b1bb8077_3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61b1bb8077_3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1b1bb8077_3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1b1bb8077_3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61b1bb8077_3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61b1bb8077_3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61b1bb8077_3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61b1bb8077_3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1b1bb8077_3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1b1bb8077_3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61b1bb8077_3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61b1bb8077_3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1b1bb8077_3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61b1bb8077_3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1b1bb8077_3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61b1bb8077_3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61b1bb8077_3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61b1bb8077_3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61b1bb8077_3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61b1bb8077_3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c7ba98f0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c7ba98f0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61b1bb8077_3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61b1bb8077_3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1b1bb8077_3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1b1bb8077_3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1b1bb8077_3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1b1bb8077_3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1b1bb8077_3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1b1bb8077_3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1b1bb8077_3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1b1bb8077_3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61b1bb8077_3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61b1bb8077_3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61b1bb8077_3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61b1bb8077_3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61b1bb8077_3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61b1bb8077_3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61b1bb8077_3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61b1bb8077_3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1b1bb8077_3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1b1bb8077_3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c7ba98f09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c7ba98f0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1b1bb8077_3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1b1bb8077_3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61b1bb8077_3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61b1bb8077_3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61b1bb8077_3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61b1bb8077_3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61b1bb8077_3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61b1bb8077_3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61b1bb8077_3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61b1bb8077_3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61b1bb8077_3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61b1bb8077_3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61b1bb8077_3_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61b1bb8077_3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1b1bb8077_3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1b1bb8077_3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61b1bb8077_3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61b1bb8077_3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61b1bb8077_3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61b1bb8077_3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c7ba98f0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c7ba98f0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61b1bb8077_3_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61b1bb8077_3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61b1bb8077_3_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61b1bb8077_3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5c7ba98f09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5c7ba98f09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c7ba98f09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c7ba98f09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5c7ba98f09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5c7ba98f09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59360e0b2f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59360e0b2f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59360e0b2f_0_294:notes"/>
          <p:cNvSpPr/>
          <p:nvPr>
            <p:ph idx="2" type="sldImg"/>
          </p:nvPr>
        </p:nvSpPr>
        <p:spPr>
          <a:xfrm>
            <a:off x="1329511" y="685800"/>
            <a:ext cx="419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59360e0b2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59360e0b2f_0_303:notes"/>
          <p:cNvSpPr/>
          <p:nvPr>
            <p:ph idx="2" type="sldImg"/>
          </p:nvPr>
        </p:nvSpPr>
        <p:spPr>
          <a:xfrm>
            <a:off x="1329511" y="685800"/>
            <a:ext cx="419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59360e0b2f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59360e0b2f_0_315:notes"/>
          <p:cNvSpPr/>
          <p:nvPr>
            <p:ph idx="2" type="sldImg"/>
          </p:nvPr>
        </p:nvSpPr>
        <p:spPr>
          <a:xfrm>
            <a:off x="1329511" y="685800"/>
            <a:ext cx="419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59360e0b2f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2edcb9557cb0d95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12edcb9557cb0d95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c7ba98f09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c7ba98f0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3b468442e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3b468442e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2edcb9557cb0d95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12edcb9557cb0d95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59360e0b2f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59360e0b2f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4b6922a6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4b6922a6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59360e0b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59360e0b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2edcb9557cb0d95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12edcb9557cb0d95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3b468442e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3b468442e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59360e0b2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59360e0b2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edcb9557cb0d95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edcb9557cb0d95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59360e0b2f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59360e0b2f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9360e0b2f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9360e0b2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5c7ba98f0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5c7ba98f0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59360e0b2f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59360e0b2f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5940c903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5940c903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59360e0b2f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59360e0b2f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57957dfe7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57957dfe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54b6922a65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54b6922a65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5940c90391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5940c90391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5940c90391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5940c90391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5c7ba98f09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5c7ba98f09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b1bb8077_3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1b1bb8077_3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2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2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2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7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3500" y="3730163"/>
            <a:ext cx="1663874" cy="8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ctrTitle"/>
          </p:nvPr>
        </p:nvSpPr>
        <p:spPr>
          <a:xfrm>
            <a:off x="0" y="0"/>
            <a:ext cx="40467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026575" y="1389443"/>
            <a:ext cx="6028500" cy="14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Open Sans"/>
              <a:buNone/>
              <a:defRPr b="1" sz="3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2" type="subTitle"/>
          </p:nvPr>
        </p:nvSpPr>
        <p:spPr>
          <a:xfrm>
            <a:off x="1026575" y="2729205"/>
            <a:ext cx="5813400" cy="14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3600"/>
              <a:buFont typeface="Open Sans"/>
              <a:buNone/>
              <a:defRPr b="1" sz="36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8"/>
          <p:cNvSpPr txBox="1"/>
          <p:nvPr>
            <p:ph type="ctrTitle"/>
          </p:nvPr>
        </p:nvSpPr>
        <p:spPr>
          <a:xfrm>
            <a:off x="0" y="0"/>
            <a:ext cx="40467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871425" y="1299983"/>
            <a:ext cx="7984800" cy="22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 1 2">
  <p:cSld name="SECTION_HEADER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651" r="651" t="0"/>
          <a:stretch/>
        </p:blipFill>
        <p:spPr>
          <a:xfrm>
            <a:off x="0" y="3160800"/>
            <a:ext cx="8229599" cy="20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9"/>
          <p:cNvSpPr txBox="1"/>
          <p:nvPr>
            <p:ph type="ctrTitle"/>
          </p:nvPr>
        </p:nvSpPr>
        <p:spPr>
          <a:xfrm>
            <a:off x="0" y="0"/>
            <a:ext cx="40467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503"/>
              </a:buClr>
              <a:buSzPts val="2400"/>
              <a:buFont typeface="Open Sans"/>
              <a:buNone/>
              <a:defRPr b="1" sz="2400">
                <a:solidFill>
                  <a:srgbClr val="FF750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871425" y="1299983"/>
            <a:ext cx="7984800" cy="22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●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Char char="○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73763"/>
              </a:buClr>
              <a:buSzPts val="1400"/>
              <a:buFont typeface="Open Sans"/>
              <a:buChar char="■"/>
              <a:defRPr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2">
  <p:cSld name="CUSTOM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8" name="Google Shape;16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2" name="Google Shape;172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3" name="Google Shape;173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38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310888" y="140350"/>
            <a:ext cx="58689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None/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40"/>
          <p:cNvSpPr/>
          <p:nvPr/>
        </p:nvSpPr>
        <p:spPr>
          <a:xfrm>
            <a:off x="0" y="4930950"/>
            <a:ext cx="9144000" cy="212700"/>
          </a:xfrm>
          <a:prstGeom prst="rect">
            <a:avLst/>
          </a:prstGeom>
          <a:solidFill>
            <a:srgbClr val="00A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2">
  <p:cSld name="SECTION_HEADER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0" name="Google Shape;19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●"/>
              <a:defRPr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0" lIns="19925" spcFirstLastPara="1" rIns="19925" wrap="square" tIns="995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0" lIns="19925" spcFirstLastPara="1" rIns="19925" wrap="square" tIns="99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b="1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9.jpg"/><Relationship Id="rId6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6.png"/></Relationships>
</file>

<file path=ppt/slides/_rels/slide6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Relationship Id="rId5" Type="http://schemas.openxmlformats.org/officeDocument/2006/relationships/image" Target="../media/image43.jpg"/><Relationship Id="rId6" Type="http://schemas.openxmlformats.org/officeDocument/2006/relationships/image" Target="../media/image3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www.linkedin.com/in/alexandrequach/" TargetMode="External"/><Relationship Id="rId4" Type="http://schemas.openxmlformats.org/officeDocument/2006/relationships/hyperlink" Target="https://www.linkedin.com/in/julienfiaffe/" TargetMode="External"/><Relationship Id="rId9" Type="http://schemas.openxmlformats.org/officeDocument/2006/relationships/image" Target="../media/image40.png"/><Relationship Id="rId5" Type="http://schemas.openxmlformats.org/officeDocument/2006/relationships/hyperlink" Target="https://www.linkedin.com/in/lecoqmaxime/" TargetMode="External"/><Relationship Id="rId6" Type="http://schemas.openxmlformats.org/officeDocument/2006/relationships/hyperlink" Target="https://creativecommons.org/licenses/by/2.0/fr/#" TargetMode="External"/><Relationship Id="rId7" Type="http://schemas.openxmlformats.org/officeDocument/2006/relationships/hyperlink" Target="https://creativecommons.org/licenses/by/2.0/fr/#" TargetMode="External"/><Relationship Id="rId8" Type="http://schemas.openxmlformats.org/officeDocument/2006/relationships/hyperlink" Target="https://creativecommons.org/licenses/by/2.0/fr/#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www.slideshare.net/AnneMarieKlioua/animez-vos-entretiens-avec-le-challenge-skill-mapp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Apprendre les entretiens en CSM 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(Challenge Skill Mapping)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0" y="3484400"/>
            <a:ext cx="9144000" cy="16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2"/>
          <p:cNvSpPr txBox="1"/>
          <p:nvPr>
            <p:ph idx="1" type="subTitle"/>
          </p:nvPr>
        </p:nvSpPr>
        <p:spPr>
          <a:xfrm>
            <a:off x="311700" y="3672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 jeu de compatibilité pour recruter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42"/>
          <p:cNvSpPr txBox="1"/>
          <p:nvPr>
            <p:ph type="ctrTitle"/>
          </p:nvPr>
        </p:nvSpPr>
        <p:spPr>
          <a:xfrm>
            <a:off x="0" y="4651775"/>
            <a:ext cx="89847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#OpenSeriousGame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L’ECHELLE !</a:t>
            </a:r>
            <a:endParaRPr/>
          </a:p>
        </p:txBody>
      </p:sp>
      <p:pic>
        <p:nvPicPr>
          <p:cNvPr id="269" name="Google Shape;26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967313" y="1470738"/>
            <a:ext cx="2241158" cy="313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pic>
        <p:nvPicPr>
          <p:cNvPr id="277" name="Google Shape;2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2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279" name="Google Shape;27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145" y="2899875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2"/>
          <p:cNvSpPr/>
          <p:nvPr/>
        </p:nvSpPr>
        <p:spPr>
          <a:xfrm>
            <a:off x="1621625" y="1340975"/>
            <a:ext cx="3609600" cy="15588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EST-CE QUE LE/LA CANDIDAT(E) PEUT VOIR LARGE ? AU DELA DE SON POSTE 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sp>
        <p:nvSpPr>
          <p:cNvPr id="286" name="Google Shape;286;p53"/>
          <p:cNvSpPr/>
          <p:nvPr/>
        </p:nvSpPr>
        <p:spPr>
          <a:xfrm>
            <a:off x="332300" y="1142150"/>
            <a:ext cx="3218100" cy="1847700"/>
          </a:xfrm>
          <a:prstGeom prst="wedgeEllipseCallout">
            <a:avLst>
              <a:gd fmla="val -49775" name="adj1"/>
              <a:gd fmla="val 5463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our voir de plus en plus large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 vais </a:t>
            </a:r>
            <a:r>
              <a:rPr b="1" lang="en"/>
              <a:t>organiser mes notes </a:t>
            </a:r>
            <a:r>
              <a:rPr lang="en"/>
              <a:t>sur une </a:t>
            </a:r>
            <a:r>
              <a:rPr lang="en"/>
              <a:t>ÉCHELLE de 4 niveaux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3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4"/>
          <p:cNvSpPr/>
          <p:nvPr/>
        </p:nvSpPr>
        <p:spPr>
          <a:xfrm>
            <a:off x="4357875" y="1091150"/>
            <a:ext cx="3850500" cy="3849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4"/>
          <p:cNvSpPr/>
          <p:nvPr/>
        </p:nvSpPr>
        <p:spPr>
          <a:xfrm>
            <a:off x="4913897" y="2134475"/>
            <a:ext cx="2831400" cy="283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4"/>
          <p:cNvSpPr/>
          <p:nvPr/>
        </p:nvSpPr>
        <p:spPr>
          <a:xfrm>
            <a:off x="5320125" y="3039575"/>
            <a:ext cx="1926000" cy="192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sp>
        <p:nvSpPr>
          <p:cNvPr id="297" name="Google Shape;297;p54"/>
          <p:cNvSpPr/>
          <p:nvPr/>
        </p:nvSpPr>
        <p:spPr>
          <a:xfrm>
            <a:off x="332300" y="1142150"/>
            <a:ext cx="3218100" cy="1847700"/>
          </a:xfrm>
          <a:prstGeom prst="wedgeEllipseCallout">
            <a:avLst>
              <a:gd fmla="val -49775" name="adj1"/>
              <a:gd fmla="val 5463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CHAQUE NIVEAU POUR VOIR DE PLUS EN PLUS LARGE</a:t>
            </a:r>
            <a:endParaRPr/>
          </a:p>
        </p:txBody>
      </p:sp>
      <p:pic>
        <p:nvPicPr>
          <p:cNvPr id="298" name="Google Shape;2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4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sp>
        <p:nvSpPr>
          <p:cNvPr id="300" name="Google Shape;300;p54"/>
          <p:cNvSpPr/>
          <p:nvPr/>
        </p:nvSpPr>
        <p:spPr>
          <a:xfrm>
            <a:off x="5732025" y="3863075"/>
            <a:ext cx="1102200" cy="110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4"/>
          <p:cNvSpPr txBox="1"/>
          <p:nvPr/>
        </p:nvSpPr>
        <p:spPr>
          <a:xfrm>
            <a:off x="5925225" y="3960350"/>
            <a:ext cx="711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NIv 1 local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2" name="Google Shape;302;p54"/>
          <p:cNvSpPr txBox="1"/>
          <p:nvPr/>
        </p:nvSpPr>
        <p:spPr>
          <a:xfrm>
            <a:off x="5616000" y="3045950"/>
            <a:ext cx="1419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Niv 2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un peu plus large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p54"/>
          <p:cNvSpPr txBox="1"/>
          <p:nvPr/>
        </p:nvSpPr>
        <p:spPr>
          <a:xfrm>
            <a:off x="5616000" y="2055350"/>
            <a:ext cx="1419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Niv 3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un peu plus large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p54"/>
          <p:cNvSpPr txBox="1"/>
          <p:nvPr/>
        </p:nvSpPr>
        <p:spPr>
          <a:xfrm>
            <a:off x="5539800" y="988550"/>
            <a:ext cx="1419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Niv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un peu plus large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sp>
        <p:nvSpPr>
          <p:cNvPr id="310" name="Google Shape;310;p55"/>
          <p:cNvSpPr/>
          <p:nvPr/>
        </p:nvSpPr>
        <p:spPr>
          <a:xfrm>
            <a:off x="332300" y="1142150"/>
            <a:ext cx="3218100" cy="1847700"/>
          </a:xfrm>
          <a:prstGeom prst="wedgeEllipseCallout">
            <a:avLst>
              <a:gd fmla="val -49775" name="adj1"/>
              <a:gd fmla="val 5463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JE VAIS LES AFFICHER !!!!!</a:t>
            </a:r>
            <a:endParaRPr/>
          </a:p>
        </p:txBody>
      </p:sp>
      <p:pic>
        <p:nvPicPr>
          <p:cNvPr id="311" name="Google Shape;31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5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313" name="Google Shape;31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5"/>
          <p:cNvSpPr/>
          <p:nvPr/>
        </p:nvSpPr>
        <p:spPr>
          <a:xfrm>
            <a:off x="3782500" y="1095000"/>
            <a:ext cx="3937800" cy="17955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VISUEL, BIEN !</a:t>
            </a:r>
            <a:endParaRPr/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075" y="1902338"/>
            <a:ext cx="327325" cy="3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sp>
        <p:nvSpPr>
          <p:cNvPr id="321" name="Google Shape;321;p56"/>
          <p:cNvSpPr/>
          <p:nvPr/>
        </p:nvSpPr>
        <p:spPr>
          <a:xfrm>
            <a:off x="4562500" y="39000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322" name="Google Shape;322;p56"/>
          <p:cNvSpPr/>
          <p:nvPr/>
        </p:nvSpPr>
        <p:spPr>
          <a:xfrm>
            <a:off x="4562500" y="307355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323" name="Google Shape;323;p56"/>
          <p:cNvSpPr/>
          <p:nvPr/>
        </p:nvSpPr>
        <p:spPr>
          <a:xfrm>
            <a:off x="4562500" y="223503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324" name="Google Shape;324;p56"/>
          <p:cNvSpPr/>
          <p:nvPr/>
        </p:nvSpPr>
        <p:spPr>
          <a:xfrm>
            <a:off x="4562500" y="133762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pic>
        <p:nvPicPr>
          <p:cNvPr id="325" name="Google Shape;32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6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sp>
        <p:nvSpPr>
          <p:cNvPr id="327" name="Google Shape;327;p56"/>
          <p:cNvSpPr/>
          <p:nvPr/>
        </p:nvSpPr>
        <p:spPr>
          <a:xfrm>
            <a:off x="1838775" y="2282950"/>
            <a:ext cx="2365500" cy="18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AVEC DES POST-IT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ÇA DONNE </a:t>
            </a:r>
            <a:endParaRPr/>
          </a:p>
        </p:txBody>
      </p:sp>
      <p:pic>
        <p:nvPicPr>
          <p:cNvPr id="328" name="Google Shape;328;p56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5328100" y="4092238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6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5328100" y="3355288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6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5563025" y="3073538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5724600" y="3418488"/>
            <a:ext cx="566600" cy="40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56"/>
          <p:cNvGrpSpPr/>
          <p:nvPr/>
        </p:nvGrpSpPr>
        <p:grpSpPr>
          <a:xfrm>
            <a:off x="5328103" y="2461142"/>
            <a:ext cx="566592" cy="438651"/>
            <a:chOff x="5364775" y="2273388"/>
            <a:chExt cx="963100" cy="745625"/>
          </a:xfrm>
        </p:grpSpPr>
        <p:pic>
          <p:nvPicPr>
            <p:cNvPr id="333" name="Google Shape;333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6" name="Google Shape;336;p56"/>
          <p:cNvGrpSpPr/>
          <p:nvPr/>
        </p:nvGrpSpPr>
        <p:grpSpPr>
          <a:xfrm>
            <a:off x="5627203" y="2181517"/>
            <a:ext cx="566592" cy="438651"/>
            <a:chOff x="5364775" y="2273388"/>
            <a:chExt cx="963100" cy="745625"/>
          </a:xfrm>
        </p:grpSpPr>
        <p:pic>
          <p:nvPicPr>
            <p:cNvPr id="337" name="Google Shape;337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56"/>
          <p:cNvGrpSpPr/>
          <p:nvPr/>
        </p:nvGrpSpPr>
        <p:grpSpPr>
          <a:xfrm>
            <a:off x="5749253" y="2488717"/>
            <a:ext cx="566592" cy="438651"/>
            <a:chOff x="5364775" y="2273388"/>
            <a:chExt cx="963100" cy="745625"/>
          </a:xfrm>
        </p:grpSpPr>
        <p:pic>
          <p:nvPicPr>
            <p:cNvPr id="341" name="Google Shape;341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56"/>
          <p:cNvGrpSpPr/>
          <p:nvPr/>
        </p:nvGrpSpPr>
        <p:grpSpPr>
          <a:xfrm>
            <a:off x="6053428" y="2158817"/>
            <a:ext cx="566592" cy="438651"/>
            <a:chOff x="5364775" y="2273388"/>
            <a:chExt cx="963100" cy="745625"/>
          </a:xfrm>
        </p:grpSpPr>
        <p:pic>
          <p:nvPicPr>
            <p:cNvPr id="345" name="Google Shape;345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56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8" name="Google Shape;34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687" y="1329175"/>
            <a:ext cx="613275" cy="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pic>
        <p:nvPicPr>
          <p:cNvPr id="354" name="Google Shape;3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7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sp>
        <p:nvSpPr>
          <p:cNvPr id="356" name="Google Shape;356;p57"/>
          <p:cNvSpPr/>
          <p:nvPr/>
        </p:nvSpPr>
        <p:spPr>
          <a:xfrm>
            <a:off x="6413300" y="39000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357" name="Google Shape;357;p57"/>
          <p:cNvSpPr/>
          <p:nvPr/>
        </p:nvSpPr>
        <p:spPr>
          <a:xfrm>
            <a:off x="6413300" y="307355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PRODUIT</a:t>
            </a:r>
            <a:endParaRPr sz="1000"/>
          </a:p>
        </p:txBody>
      </p:sp>
      <p:sp>
        <p:nvSpPr>
          <p:cNvPr id="358" name="Google Shape;358;p57"/>
          <p:cNvSpPr/>
          <p:nvPr/>
        </p:nvSpPr>
        <p:spPr>
          <a:xfrm>
            <a:off x="6413300" y="223503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LA LIGNE DE PRODUITS</a:t>
            </a:r>
            <a:endParaRPr sz="1000"/>
          </a:p>
        </p:txBody>
      </p:sp>
      <p:sp>
        <p:nvSpPr>
          <p:cNvPr id="359" name="Google Shape;359;p57"/>
          <p:cNvSpPr/>
          <p:nvPr/>
        </p:nvSpPr>
        <p:spPr>
          <a:xfrm>
            <a:off x="6413300" y="133762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360" name="Google Shape;360;p57"/>
          <p:cNvSpPr/>
          <p:nvPr/>
        </p:nvSpPr>
        <p:spPr>
          <a:xfrm>
            <a:off x="1838775" y="2282950"/>
            <a:ext cx="2365500" cy="18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AVEC DES POST-IT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ÇA DONNE </a:t>
            </a:r>
            <a:endParaRPr/>
          </a:p>
        </p:txBody>
      </p:sp>
      <p:sp>
        <p:nvSpPr>
          <p:cNvPr id="361" name="Google Shape;361;p57"/>
          <p:cNvSpPr txBox="1"/>
          <p:nvPr/>
        </p:nvSpPr>
        <p:spPr>
          <a:xfrm>
            <a:off x="5570150" y="2811050"/>
            <a:ext cx="6132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2" name="Google Shape;36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6397" y="3247850"/>
            <a:ext cx="476862" cy="4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147" y="2398375"/>
            <a:ext cx="476862" cy="4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6247" y="2398375"/>
            <a:ext cx="476862" cy="4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3347" y="2398375"/>
            <a:ext cx="476862" cy="4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3362" y="1452938"/>
            <a:ext cx="613275" cy="6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7"/>
          <p:cNvPicPr preferRelativeResize="0"/>
          <p:nvPr/>
        </p:nvPicPr>
        <p:blipFill rotWithShape="1">
          <a:blip r:embed="rId8">
            <a:alphaModFix/>
          </a:blip>
          <a:srcRect b="29283" l="0" r="0" t="0"/>
          <a:stretch/>
        </p:blipFill>
        <p:spPr>
          <a:xfrm>
            <a:off x="7373350" y="4042288"/>
            <a:ext cx="566600" cy="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pic>
        <p:nvPicPr>
          <p:cNvPr id="373" name="Google Shape;3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8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sp>
        <p:nvSpPr>
          <p:cNvPr id="375" name="Google Shape;375;p58"/>
          <p:cNvSpPr/>
          <p:nvPr/>
        </p:nvSpPr>
        <p:spPr>
          <a:xfrm>
            <a:off x="8187900" y="39000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376" name="Google Shape;376;p58"/>
          <p:cNvSpPr/>
          <p:nvPr/>
        </p:nvSpPr>
        <p:spPr>
          <a:xfrm>
            <a:off x="8187900" y="307355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FUTUR DU POSTE</a:t>
            </a:r>
            <a:endParaRPr sz="1000"/>
          </a:p>
        </p:txBody>
      </p:sp>
      <p:sp>
        <p:nvSpPr>
          <p:cNvPr id="377" name="Google Shape;377;p58"/>
          <p:cNvSpPr/>
          <p:nvPr/>
        </p:nvSpPr>
        <p:spPr>
          <a:xfrm>
            <a:off x="8187900" y="223503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LE FUTUR DU PROJET</a:t>
            </a:r>
            <a:endParaRPr sz="800"/>
          </a:p>
        </p:txBody>
      </p:sp>
      <p:sp>
        <p:nvSpPr>
          <p:cNvPr id="378" name="Google Shape;378;p58"/>
          <p:cNvSpPr/>
          <p:nvPr/>
        </p:nvSpPr>
        <p:spPr>
          <a:xfrm>
            <a:off x="8187900" y="133762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4.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LE FUTUR DE L’ENTREPRISE</a:t>
            </a:r>
            <a:endParaRPr sz="800"/>
          </a:p>
        </p:txBody>
      </p:sp>
      <p:sp>
        <p:nvSpPr>
          <p:cNvPr id="379" name="Google Shape;379;p58"/>
          <p:cNvSpPr/>
          <p:nvPr/>
        </p:nvSpPr>
        <p:spPr>
          <a:xfrm>
            <a:off x="1838775" y="2282950"/>
            <a:ext cx="2365500" cy="18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AVEC DES POST-IT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ÇA DONNE </a:t>
            </a:r>
            <a:endParaRPr/>
          </a:p>
        </p:txBody>
      </p:sp>
      <p:sp>
        <p:nvSpPr>
          <p:cNvPr id="380" name="Google Shape;380;p58"/>
          <p:cNvSpPr txBox="1"/>
          <p:nvPr/>
        </p:nvSpPr>
        <p:spPr>
          <a:xfrm>
            <a:off x="5619825" y="2878550"/>
            <a:ext cx="6132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1" name="Google Shape;381;p58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7498450" y="4092225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8"/>
          <p:cNvPicPr preferRelativeResize="0"/>
          <p:nvPr/>
        </p:nvPicPr>
        <p:blipFill rotWithShape="1">
          <a:blip r:embed="rId4">
            <a:alphaModFix/>
          </a:blip>
          <a:srcRect b="29283" l="0" r="0" t="0"/>
          <a:stretch/>
        </p:blipFill>
        <p:spPr>
          <a:xfrm>
            <a:off x="7403300" y="3336950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2450" y="3624146"/>
            <a:ext cx="285899" cy="285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58"/>
          <p:cNvGrpSpPr/>
          <p:nvPr/>
        </p:nvGrpSpPr>
        <p:grpSpPr>
          <a:xfrm>
            <a:off x="6677978" y="2473017"/>
            <a:ext cx="566592" cy="438651"/>
            <a:chOff x="5364775" y="2273388"/>
            <a:chExt cx="963100" cy="745625"/>
          </a:xfrm>
        </p:grpSpPr>
        <p:pic>
          <p:nvPicPr>
            <p:cNvPr id="385" name="Google Shape;385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58"/>
          <p:cNvGrpSpPr/>
          <p:nvPr/>
        </p:nvGrpSpPr>
        <p:grpSpPr>
          <a:xfrm>
            <a:off x="6977078" y="2193392"/>
            <a:ext cx="566592" cy="438651"/>
            <a:chOff x="5364775" y="2273388"/>
            <a:chExt cx="963100" cy="745625"/>
          </a:xfrm>
        </p:grpSpPr>
        <p:pic>
          <p:nvPicPr>
            <p:cNvPr id="389" name="Google Shape;389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" name="Google Shape;392;p58"/>
          <p:cNvGrpSpPr/>
          <p:nvPr/>
        </p:nvGrpSpPr>
        <p:grpSpPr>
          <a:xfrm>
            <a:off x="7099128" y="2500592"/>
            <a:ext cx="566592" cy="438651"/>
            <a:chOff x="5364775" y="2273388"/>
            <a:chExt cx="963100" cy="745625"/>
          </a:xfrm>
        </p:grpSpPr>
        <p:pic>
          <p:nvPicPr>
            <p:cNvPr id="393" name="Google Shape;393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58"/>
          <p:cNvGrpSpPr/>
          <p:nvPr/>
        </p:nvGrpSpPr>
        <p:grpSpPr>
          <a:xfrm>
            <a:off x="7403303" y="2170692"/>
            <a:ext cx="566592" cy="438651"/>
            <a:chOff x="5364775" y="2273388"/>
            <a:chExt cx="963100" cy="745625"/>
          </a:xfrm>
        </p:grpSpPr>
        <p:pic>
          <p:nvPicPr>
            <p:cNvPr id="397" name="Google Shape;397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58"/>
            <p:cNvPicPr preferRelativeResize="0"/>
            <p:nvPr/>
          </p:nvPicPr>
          <p:blipFill rotWithShape="1">
            <a:blip r:embed="rId4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0" name="Google Shape;40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3309" y="2490553"/>
            <a:ext cx="491749" cy="49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9125" y="1287575"/>
            <a:ext cx="613275" cy="6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34" y="1644153"/>
            <a:ext cx="491749" cy="49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  <p:sp>
        <p:nvSpPr>
          <p:cNvPr id="408" name="Google Shape;408;p59"/>
          <p:cNvSpPr/>
          <p:nvPr/>
        </p:nvSpPr>
        <p:spPr>
          <a:xfrm>
            <a:off x="332300" y="1142150"/>
            <a:ext cx="3218100" cy="1847700"/>
          </a:xfrm>
          <a:prstGeom prst="wedgeEllipseCallout">
            <a:avLst>
              <a:gd fmla="val -49775" name="adj1"/>
              <a:gd fmla="val 5463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VOIR LARGE,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ÇA PEUT ÊTRE DE PLEIN DE FA</a:t>
            </a:r>
            <a:r>
              <a:rPr lang="en">
                <a:solidFill>
                  <a:schemeClr val="dk1"/>
                </a:solidFill>
              </a:rPr>
              <a:t>ÇONS </a:t>
            </a:r>
            <a:r>
              <a:rPr lang="en">
                <a:solidFill>
                  <a:schemeClr val="dk1"/>
                </a:solidFill>
              </a:rPr>
              <a:t>DIFFÉRENTES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9" name="Google Shape;40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9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411" name="Google Shape;41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0"/>
          <p:cNvSpPr txBox="1"/>
          <p:nvPr/>
        </p:nvSpPr>
        <p:spPr>
          <a:xfrm>
            <a:off x="-44250" y="404230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418" name="Google Shape;41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0"/>
          <p:cNvSpPr/>
          <p:nvPr/>
        </p:nvSpPr>
        <p:spPr>
          <a:xfrm>
            <a:off x="3782500" y="1095000"/>
            <a:ext cx="3937800" cy="17955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WOW, LA CANDIDATE SAIT SE PROJETER AU DELÀ DE SON POSTE  </a:t>
            </a:r>
            <a:r>
              <a:rPr lang="en"/>
              <a:t> !</a:t>
            </a:r>
            <a:endParaRPr/>
          </a:p>
        </p:txBody>
      </p:sp>
      <p:pic>
        <p:nvPicPr>
          <p:cNvPr id="420" name="Google Shape;42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7175" y="2054755"/>
            <a:ext cx="469425" cy="4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0 : Accordez vous sur une ECHELLE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152400" y="226225"/>
            <a:ext cx="8889300" cy="464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ésultat de recherche d'images pour &quot;bored professional&quot;" id="204" name="Google Shape;204;p43"/>
          <p:cNvPicPr preferRelativeResize="0"/>
          <p:nvPr/>
        </p:nvPicPr>
        <p:blipFill rotWithShape="1">
          <a:blip r:embed="rId3">
            <a:alphaModFix/>
          </a:blip>
          <a:srcRect b="14653" l="0" r="0" t="0"/>
          <a:stretch/>
        </p:blipFill>
        <p:spPr>
          <a:xfrm>
            <a:off x="2741700" y="2725078"/>
            <a:ext cx="3288675" cy="214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152400" y="226225"/>
            <a:ext cx="8889300" cy="286200"/>
          </a:xfrm>
          <a:prstGeom prst="rect">
            <a:avLst/>
          </a:prstGeom>
          <a:solidFill>
            <a:srgbClr val="FF750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RÊVES DES RECRUTEUR(-SE)S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502625" y="1534325"/>
            <a:ext cx="2503200" cy="1353900"/>
          </a:xfrm>
          <a:prstGeom prst="cloudCallout">
            <a:avLst>
              <a:gd fmla="val 80196" name="adj1"/>
              <a:gd fmla="val 5850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Des entretiens plus  EFFICACES 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3402900" y="700425"/>
            <a:ext cx="2388300" cy="1426500"/>
          </a:xfrm>
          <a:prstGeom prst="cloudCallout">
            <a:avLst>
              <a:gd fmla="val -749" name="adj1"/>
              <a:gd fmla="val 9277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Des entretiens plus  VIVANTS 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5966675" y="1045450"/>
            <a:ext cx="2971500" cy="1146600"/>
          </a:xfrm>
          <a:prstGeom prst="cloudCallout">
            <a:avLst>
              <a:gd fmla="val -84022" name="adj1"/>
              <a:gd fmla="val 14159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Des entretiens au résultat CLAIR 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196" y="1916165"/>
            <a:ext cx="446588" cy="3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750" y="1534316"/>
            <a:ext cx="504000" cy="25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100" y="1097375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1"/>
          <p:cNvSpPr txBox="1"/>
          <p:nvPr/>
        </p:nvSpPr>
        <p:spPr>
          <a:xfrm>
            <a:off x="-57962" y="3923700"/>
            <a:ext cx="1344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428" name="Google Shape;42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VOTRE TOUR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ACCORDEZ VOUS SUR UNE </a:t>
            </a:r>
            <a:r>
              <a:rPr lang="en"/>
              <a:t>ÉCHELLE</a:t>
            </a:r>
            <a:r>
              <a:rPr lang="en"/>
              <a:t> ! </a:t>
            </a:r>
            <a:endParaRPr/>
          </a:p>
        </p:txBody>
      </p:sp>
      <p:sp>
        <p:nvSpPr>
          <p:cNvPr id="430" name="Google Shape;430;p61"/>
          <p:cNvSpPr/>
          <p:nvPr/>
        </p:nvSpPr>
        <p:spPr>
          <a:xfrm>
            <a:off x="3543238" y="4239839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431" name="Google Shape;431;p61"/>
          <p:cNvSpPr/>
          <p:nvPr/>
        </p:nvSpPr>
        <p:spPr>
          <a:xfrm>
            <a:off x="3543238" y="3413375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432" name="Google Shape;432;p61"/>
          <p:cNvSpPr/>
          <p:nvPr/>
        </p:nvSpPr>
        <p:spPr>
          <a:xfrm>
            <a:off x="3543238" y="2574858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433" name="Google Shape;433;p61"/>
          <p:cNvSpPr/>
          <p:nvPr/>
        </p:nvSpPr>
        <p:spPr>
          <a:xfrm>
            <a:off x="3543238" y="1677450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pic>
        <p:nvPicPr>
          <p:cNvPr id="434" name="Google Shape;434;p61"/>
          <p:cNvPicPr preferRelativeResize="0"/>
          <p:nvPr/>
        </p:nvPicPr>
        <p:blipFill rotWithShape="1">
          <a:blip r:embed="rId5">
            <a:alphaModFix/>
          </a:blip>
          <a:srcRect b="29283" l="0" r="0" t="0"/>
          <a:stretch/>
        </p:blipFill>
        <p:spPr>
          <a:xfrm>
            <a:off x="4308838" y="4432063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1"/>
          <p:cNvPicPr preferRelativeResize="0"/>
          <p:nvPr/>
        </p:nvPicPr>
        <p:blipFill rotWithShape="1">
          <a:blip r:embed="rId5">
            <a:alphaModFix/>
          </a:blip>
          <a:srcRect b="29283" l="0" r="0" t="0"/>
          <a:stretch/>
        </p:blipFill>
        <p:spPr>
          <a:xfrm>
            <a:off x="4308838" y="3695113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1"/>
          <p:cNvPicPr preferRelativeResize="0"/>
          <p:nvPr/>
        </p:nvPicPr>
        <p:blipFill rotWithShape="1">
          <a:blip r:embed="rId5">
            <a:alphaModFix/>
          </a:blip>
          <a:srcRect b="29283" l="0" r="0" t="0"/>
          <a:stretch/>
        </p:blipFill>
        <p:spPr>
          <a:xfrm>
            <a:off x="4543763" y="3413363"/>
            <a:ext cx="566600" cy="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/>
          <p:cNvPicPr preferRelativeResize="0"/>
          <p:nvPr/>
        </p:nvPicPr>
        <p:blipFill rotWithShape="1">
          <a:blip r:embed="rId5">
            <a:alphaModFix/>
          </a:blip>
          <a:srcRect b="29283" l="0" r="0" t="0"/>
          <a:stretch/>
        </p:blipFill>
        <p:spPr>
          <a:xfrm>
            <a:off x="4705338" y="3758313"/>
            <a:ext cx="566600" cy="40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61"/>
          <p:cNvGrpSpPr/>
          <p:nvPr/>
        </p:nvGrpSpPr>
        <p:grpSpPr>
          <a:xfrm>
            <a:off x="4308840" y="2800967"/>
            <a:ext cx="566592" cy="438651"/>
            <a:chOff x="5364775" y="2273388"/>
            <a:chExt cx="963100" cy="745625"/>
          </a:xfrm>
        </p:grpSpPr>
        <p:pic>
          <p:nvPicPr>
            <p:cNvPr id="439" name="Google Shape;439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" name="Google Shape;442;p61"/>
          <p:cNvGrpSpPr/>
          <p:nvPr/>
        </p:nvGrpSpPr>
        <p:grpSpPr>
          <a:xfrm>
            <a:off x="4607940" y="2521342"/>
            <a:ext cx="566592" cy="438651"/>
            <a:chOff x="5364775" y="2273388"/>
            <a:chExt cx="963100" cy="745625"/>
          </a:xfrm>
        </p:grpSpPr>
        <p:pic>
          <p:nvPicPr>
            <p:cNvPr id="443" name="Google Shape;443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61"/>
          <p:cNvGrpSpPr/>
          <p:nvPr/>
        </p:nvGrpSpPr>
        <p:grpSpPr>
          <a:xfrm>
            <a:off x="4729990" y="2828542"/>
            <a:ext cx="566592" cy="438651"/>
            <a:chOff x="5364775" y="2273388"/>
            <a:chExt cx="963100" cy="745625"/>
          </a:xfrm>
        </p:grpSpPr>
        <p:pic>
          <p:nvPicPr>
            <p:cNvPr id="447" name="Google Shape;447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" name="Google Shape;450;p61"/>
          <p:cNvGrpSpPr/>
          <p:nvPr/>
        </p:nvGrpSpPr>
        <p:grpSpPr>
          <a:xfrm>
            <a:off x="5034165" y="2498642"/>
            <a:ext cx="566592" cy="438651"/>
            <a:chOff x="5364775" y="2273388"/>
            <a:chExt cx="963100" cy="745625"/>
          </a:xfrm>
        </p:grpSpPr>
        <p:pic>
          <p:nvPicPr>
            <p:cNvPr id="451" name="Google Shape;451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364775" y="25551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599700" y="227338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61"/>
            <p:cNvPicPr preferRelativeResize="0"/>
            <p:nvPr/>
          </p:nvPicPr>
          <p:blipFill rotWithShape="1">
            <a:blip r:embed="rId5">
              <a:alphaModFix/>
            </a:blip>
            <a:srcRect b="29283" l="0" r="0" t="0"/>
            <a:stretch/>
          </p:blipFill>
          <p:spPr>
            <a:xfrm>
              <a:off x="5761275" y="2618338"/>
              <a:ext cx="566600" cy="400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0425" y="1669000"/>
            <a:ext cx="613275" cy="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1"/>
          <p:cNvSpPr txBox="1"/>
          <p:nvPr/>
        </p:nvSpPr>
        <p:spPr>
          <a:xfrm>
            <a:off x="1694638" y="3237900"/>
            <a:ext cx="1344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EXEMPLE : </a:t>
            </a:r>
            <a:endParaRPr sz="1100"/>
          </a:p>
        </p:txBody>
      </p:sp>
      <p:pic>
        <p:nvPicPr>
          <p:cNvPr id="456" name="Google Shape;456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9027" y="373600"/>
            <a:ext cx="613274" cy="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1"/>
          <p:cNvSpPr txBox="1"/>
          <p:nvPr/>
        </p:nvSpPr>
        <p:spPr>
          <a:xfrm>
            <a:off x="8143878" y="1197400"/>
            <a:ext cx="899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5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min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BRAVO ! VOUS AVEZ UNE </a:t>
            </a:r>
            <a:r>
              <a:rPr lang="en"/>
              <a:t>ÉCHELLE</a:t>
            </a:r>
            <a:r>
              <a:rPr lang="en"/>
              <a:t> !</a:t>
            </a:r>
            <a:endParaRPr/>
          </a:p>
        </p:txBody>
      </p:sp>
      <p:pic>
        <p:nvPicPr>
          <p:cNvPr id="463" name="Google Shape;46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967313" y="1470738"/>
            <a:ext cx="2241158" cy="313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260" y="1912240"/>
            <a:ext cx="3063475" cy="22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3"/>
          <p:cNvSpPr txBox="1"/>
          <p:nvPr>
            <p:ph type="title"/>
          </p:nvPr>
        </p:nvSpPr>
        <p:spPr>
          <a:xfrm>
            <a:off x="357625" y="38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1 : LA SITUATION </a:t>
            </a:r>
            <a:r>
              <a:rPr b="1" lang="en"/>
              <a:t>PRÉSENTE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3"/>
          <p:cNvSpPr/>
          <p:nvPr/>
        </p:nvSpPr>
        <p:spPr>
          <a:xfrm rot="1513900">
            <a:off x="4032926" y="3707193"/>
            <a:ext cx="1078166" cy="1105806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POST-ITS BLEUS !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4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481" name="Google Shape;48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145" y="2899875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4"/>
          <p:cNvSpPr/>
          <p:nvPr/>
        </p:nvSpPr>
        <p:spPr>
          <a:xfrm>
            <a:off x="1621625" y="999350"/>
            <a:ext cx="3609600" cy="19005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EST-CE QUE LE/LA CANDIDAT(E) A BIEN COMPRIS LA SITUATION  LIÉE AU POSTE 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/>
          <p:nvPr/>
        </p:nvSpPr>
        <p:spPr>
          <a:xfrm>
            <a:off x="1129950" y="1155875"/>
            <a:ext cx="3218100" cy="1847700"/>
          </a:xfrm>
          <a:prstGeom prst="wedgeEllipseCallout">
            <a:avLst>
              <a:gd fmla="val -49775" name="adj1"/>
              <a:gd fmla="val 5463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 VAIS PARTAGER MA PRISE DE NOTES EN POST</a:t>
            </a:r>
            <a:r>
              <a:rPr lang="en">
                <a:solidFill>
                  <a:schemeClr val="dk1"/>
                </a:solidFill>
              </a:rPr>
              <a:t>-</a:t>
            </a:r>
            <a:r>
              <a:rPr lang="en">
                <a:solidFill>
                  <a:schemeClr val="dk1"/>
                </a:solidFill>
              </a:rPr>
              <a:t>ITS 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5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6"/>
          <p:cNvSpPr/>
          <p:nvPr/>
        </p:nvSpPr>
        <p:spPr>
          <a:xfrm>
            <a:off x="3782500" y="1095000"/>
            <a:ext cx="3937800" cy="17955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VISUEL, BIEN !</a:t>
            </a:r>
            <a:endParaRPr/>
          </a:p>
        </p:txBody>
      </p:sp>
      <p:pic>
        <p:nvPicPr>
          <p:cNvPr id="496" name="Google Shape;49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075" y="1902338"/>
            <a:ext cx="327325" cy="3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7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03" name="Google Shape;50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7"/>
          <p:cNvSpPr/>
          <p:nvPr/>
        </p:nvSpPr>
        <p:spPr>
          <a:xfrm>
            <a:off x="5424650" y="151175"/>
            <a:ext cx="3118200" cy="2359800"/>
          </a:xfrm>
          <a:prstGeom prst="wedgeEllipseCallout">
            <a:avLst>
              <a:gd fmla="val 19935" name="adj1"/>
              <a:gd fmla="val 63466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VOICI LES </a:t>
            </a:r>
            <a:r>
              <a:rPr b="1" lang="en" sz="1800">
                <a:solidFill>
                  <a:schemeClr val="dk1"/>
                </a:solidFill>
              </a:rPr>
              <a:t>DÉTAILS</a:t>
            </a:r>
            <a:r>
              <a:rPr b="1" lang="en" sz="1800">
                <a:solidFill>
                  <a:schemeClr val="dk1"/>
                </a:solidFill>
              </a:rPr>
              <a:t> DU POSTE ET DE LA SITUATION 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….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05" name="Google Shape;505;p67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06" name="Google Shape;506;p67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07" name="Google Shape;507;p67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08" name="Google Shape;508;p67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8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15" name="Google Shape;5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8"/>
          <p:cNvSpPr/>
          <p:nvPr/>
        </p:nvSpPr>
        <p:spPr>
          <a:xfrm>
            <a:off x="4108875" y="151175"/>
            <a:ext cx="4434000" cy="1431600"/>
          </a:xfrm>
          <a:prstGeom prst="wedgeEllipseCallout">
            <a:avLst>
              <a:gd fmla="val 28856" name="adj1"/>
              <a:gd fmla="val 12647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NOUS CHERCHONS UN CHEF DE PROJET POUR </a:t>
            </a:r>
            <a:r>
              <a:rPr b="1" lang="en" sz="1800">
                <a:solidFill>
                  <a:schemeClr val="dk1"/>
                </a:solidFill>
              </a:rPr>
              <a:t>L'ÉQUIPE</a:t>
            </a:r>
            <a:r>
              <a:rPr b="1" lang="en" sz="1800">
                <a:solidFill>
                  <a:schemeClr val="dk1"/>
                </a:solidFill>
              </a:rPr>
              <a:t> DE E-COMMERCE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17" name="Google Shape;517;p68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18" name="Google Shape;518;p68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19" name="Google Shape;519;p68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20" name="Google Shape;520;p68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9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27" name="Google Shape;52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9"/>
          <p:cNvSpPr/>
          <p:nvPr/>
        </p:nvSpPr>
        <p:spPr>
          <a:xfrm>
            <a:off x="4108875" y="151175"/>
            <a:ext cx="4434000" cy="1431600"/>
          </a:xfrm>
          <a:prstGeom prst="wedgeEllipseCallout">
            <a:avLst>
              <a:gd fmla="val 28856" name="adj1"/>
              <a:gd fmla="val 12647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NOUS CHERCHONS UN CHEF DE PROJET POUR L'ÉQUIPE DE E-COMMERCE...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29" name="Google Shape;529;p69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30" name="Google Shape;530;p69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31" name="Google Shape;531;p69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32" name="Google Shape;532;p69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533" name="Google Shape;533;p69"/>
          <p:cNvSpPr/>
          <p:nvPr/>
        </p:nvSpPr>
        <p:spPr>
          <a:xfrm>
            <a:off x="2388275" y="1541625"/>
            <a:ext cx="3218100" cy="1847700"/>
          </a:xfrm>
          <a:prstGeom prst="wedgeEllipseCallout">
            <a:avLst>
              <a:gd fmla="val -94087" name="adj1"/>
              <a:gd fmla="val 40265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OK, JE NOTE,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CHEF DE PROJET,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E-COMMERCE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0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40" name="Google Shape;54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0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42" name="Google Shape;542;p70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43" name="Google Shape;543;p70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44" name="Google Shape;544;p70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545" name="Google Shape;545;p70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546" name="Google Shape;546;p70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4"/>
          <p:cNvPicPr preferRelativeResize="0"/>
          <p:nvPr/>
        </p:nvPicPr>
        <p:blipFill rotWithShape="1">
          <a:blip r:embed="rId3">
            <a:alphaModFix/>
          </a:blip>
          <a:srcRect b="0" l="0" r="49246" t="0"/>
          <a:stretch/>
        </p:blipFill>
        <p:spPr>
          <a:xfrm>
            <a:off x="2169775" y="2999550"/>
            <a:ext cx="1380801" cy="19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4"/>
          <p:cNvSpPr txBox="1"/>
          <p:nvPr>
            <p:ph idx="1" type="subTitle"/>
          </p:nvPr>
        </p:nvSpPr>
        <p:spPr>
          <a:xfrm>
            <a:off x="1026575" y="1389443"/>
            <a:ext cx="6028500" cy="14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méthode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Skill Mapping</a:t>
            </a:r>
            <a:endParaRPr/>
          </a:p>
        </p:txBody>
      </p:sp>
      <p:sp>
        <p:nvSpPr>
          <p:cNvPr id="218" name="Google Shape;218;p44"/>
          <p:cNvSpPr/>
          <p:nvPr/>
        </p:nvSpPr>
        <p:spPr>
          <a:xfrm>
            <a:off x="1026575" y="2847150"/>
            <a:ext cx="3667200" cy="1200900"/>
          </a:xfrm>
          <a:prstGeom prst="wedgeEllipseCallout">
            <a:avLst>
              <a:gd fmla="val 87588" name="adj1"/>
              <a:gd fmla="val 4009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FINI LES ENTRETIENS MORNES ET LA PILE DE CV GRIBOUILLÉE !!!! 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1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53" name="Google Shape;55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1"/>
          <p:cNvSpPr/>
          <p:nvPr/>
        </p:nvSpPr>
        <p:spPr>
          <a:xfrm>
            <a:off x="5240625" y="206375"/>
            <a:ext cx="3725400" cy="1831200"/>
          </a:xfrm>
          <a:prstGeom prst="wedgeEllipseCallout">
            <a:avLst>
              <a:gd fmla="val 13229" name="adj1"/>
              <a:gd fmla="val 89185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C’EST UNE EQUIPE DE 5, DANS LE SERVICE COMMERCIAL OUVERT EN 2018</a:t>
            </a:r>
            <a:r>
              <a:rPr b="1" lang="en" sz="1800">
                <a:solidFill>
                  <a:schemeClr val="dk1"/>
                </a:solidFill>
              </a:rPr>
              <a:t>...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56" name="Google Shape;556;p71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57" name="Google Shape;557;p71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58" name="Google Shape;558;p71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559" name="Google Shape;559;p71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560" name="Google Shape;560;p71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561" name="Google Shape;561;p71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562" name="Google Shape;562;p71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563" name="Google Shape;563;p71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cxnSp>
        <p:nvCxnSpPr>
          <p:cNvPr id="564" name="Google Shape;564;p71"/>
          <p:cNvCxnSpPr>
            <a:stCxn id="554" idx="2"/>
            <a:endCxn id="563" idx="3"/>
          </p:cNvCxnSpPr>
          <p:nvPr/>
        </p:nvCxnSpPr>
        <p:spPr>
          <a:xfrm rot="10800000">
            <a:off x="4242697" y="1728002"/>
            <a:ext cx="1543500" cy="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5" name="Google Shape;565;p71"/>
          <p:cNvCxnSpPr>
            <a:endCxn id="562" idx="3"/>
          </p:cNvCxnSpPr>
          <p:nvPr/>
        </p:nvCxnSpPr>
        <p:spPr>
          <a:xfrm flipH="1">
            <a:off x="4242588" y="850550"/>
            <a:ext cx="1632900" cy="170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6" name="Google Shape;566;p71"/>
          <p:cNvCxnSpPr/>
          <p:nvPr/>
        </p:nvCxnSpPr>
        <p:spPr>
          <a:xfrm flipH="1">
            <a:off x="3345100" y="1260575"/>
            <a:ext cx="2493600" cy="24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2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73" name="Google Shape;57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2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75" name="Google Shape;575;p72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76" name="Google Shape;576;p72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77" name="Google Shape;577;p72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578" name="Google Shape;578;p72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579" name="Google Shape;579;p72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580" name="Google Shape;580;p72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581" name="Google Shape;581;p72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582" name="Google Shape;582;p72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583" name="Google Shape;583;p72"/>
          <p:cNvSpPr/>
          <p:nvPr/>
        </p:nvSpPr>
        <p:spPr>
          <a:xfrm>
            <a:off x="3782500" y="1095000"/>
            <a:ext cx="3937800" cy="1795500"/>
          </a:xfrm>
          <a:prstGeom prst="cloudCallout">
            <a:avLst>
              <a:gd fmla="val 39823" name="adj1"/>
              <a:gd fmla="val 46634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VISUEL, BIEN !</a:t>
            </a:r>
            <a:endParaRPr/>
          </a:p>
        </p:txBody>
      </p:sp>
      <p:pic>
        <p:nvPicPr>
          <p:cNvPr id="584" name="Google Shape;58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075" y="1902338"/>
            <a:ext cx="327325" cy="3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3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591" name="Google Shape;5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593" name="Google Shape;593;p73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594" name="Google Shape;594;p73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595" name="Google Shape;595;p73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596" name="Google Shape;596;p73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597" name="Google Shape;597;p73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598" name="Google Shape;598;p73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599" name="Google Shape;599;p73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600" name="Google Shape;600;p73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601" name="Google Shape;601;p73"/>
          <p:cNvSpPr/>
          <p:nvPr/>
        </p:nvSpPr>
        <p:spPr>
          <a:xfrm>
            <a:off x="2388275" y="1060200"/>
            <a:ext cx="3218100" cy="1830600"/>
          </a:xfrm>
          <a:prstGeom prst="wedgeEllipseCallout">
            <a:avLst>
              <a:gd fmla="val -94658" name="adj1"/>
              <a:gd fmla="val 58376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QUELS SONT LES PROFILS DANS </a:t>
            </a:r>
            <a:r>
              <a:rPr lang="en">
                <a:solidFill>
                  <a:schemeClr val="dk1"/>
                </a:solidFill>
              </a:rPr>
              <a:t>L'ÉQUIPE</a:t>
            </a:r>
            <a:r>
              <a:rPr lang="en">
                <a:solidFill>
                  <a:schemeClr val="dk1"/>
                </a:solidFill>
              </a:rPr>
              <a:t>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4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08" name="Google Shape;60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74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610" name="Google Shape;610;p74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611" name="Google Shape;611;p74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612" name="Google Shape;612;p74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613" name="Google Shape;613;p74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614" name="Google Shape;614;p74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615" name="Google Shape;615;p74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616" name="Google Shape;616;p74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617" name="Google Shape;617;p74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618" name="Google Shape;618;p74"/>
          <p:cNvSpPr/>
          <p:nvPr/>
        </p:nvSpPr>
        <p:spPr>
          <a:xfrm>
            <a:off x="5240625" y="206375"/>
            <a:ext cx="3725400" cy="1831200"/>
          </a:xfrm>
          <a:prstGeom prst="wedgeEllipseCallout">
            <a:avLst>
              <a:gd fmla="val 13229" name="adj1"/>
              <a:gd fmla="val 89185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CE SONT 3 </a:t>
            </a:r>
            <a:r>
              <a:rPr b="1" lang="en" sz="1800">
                <a:solidFill>
                  <a:schemeClr val="dk1"/>
                </a:solidFill>
              </a:rPr>
              <a:t>DÉVELOPPEURS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EXPÉRIMENTÉS</a:t>
            </a:r>
            <a:r>
              <a:rPr b="1" lang="en" sz="1800">
                <a:solidFill>
                  <a:schemeClr val="dk1"/>
                </a:solidFill>
              </a:rPr>
              <a:t> ET 2 UX DESIGNERS...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619" name="Google Shape;619;p74"/>
          <p:cNvSpPr/>
          <p:nvPr/>
        </p:nvSpPr>
        <p:spPr>
          <a:xfrm>
            <a:off x="43913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5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26" name="Google Shape;62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5"/>
          <p:cNvSpPr/>
          <p:nvPr/>
        </p:nvSpPr>
        <p:spPr>
          <a:xfrm>
            <a:off x="1704475" y="1271825"/>
            <a:ext cx="5235300" cy="2222400"/>
          </a:xfrm>
          <a:prstGeom prst="wedgeEllipseCallout">
            <a:avLst>
              <a:gd fmla="val -64551" name="adj1"/>
              <a:gd fmla="val 57101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QUELLE EST LA TAILLE 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QUELLE EST L’ANCIENNETÉ  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QUELLES SONT LES FONCTIONS 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...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8" name="Google Shape;628;p7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DE QUESTIONS SUR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 SITUATION PRÉSENTE 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76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35" name="Google Shape;63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6"/>
          <p:cNvSpPr/>
          <p:nvPr/>
        </p:nvSpPr>
        <p:spPr>
          <a:xfrm>
            <a:off x="1704475" y="1271825"/>
            <a:ext cx="5235300" cy="1107000"/>
          </a:xfrm>
          <a:prstGeom prst="wedgeEllipseCallout">
            <a:avLst>
              <a:gd fmla="val -63512" name="adj1"/>
              <a:gd fmla="val 124677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EST-CE QUE LE POST-IT EST BIEN A LA BONNE </a:t>
            </a:r>
            <a:r>
              <a:rPr lang="en" sz="1800">
                <a:solidFill>
                  <a:schemeClr val="dk1"/>
                </a:solidFill>
              </a:rPr>
              <a:t>ÉCHELLE</a:t>
            </a:r>
            <a:r>
              <a:rPr lang="en" sz="1800">
                <a:solidFill>
                  <a:schemeClr val="dk1"/>
                </a:solidFill>
              </a:rPr>
              <a:t> 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7" name="Google Shape;637;p7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DE QUESTIONS DE CONTRÔLE</a:t>
            </a:r>
            <a:endParaRPr b="1"/>
          </a:p>
        </p:txBody>
      </p:sp>
      <p:sp>
        <p:nvSpPr>
          <p:cNvPr id="638" name="Google Shape;638;p76"/>
          <p:cNvSpPr/>
          <p:nvPr/>
        </p:nvSpPr>
        <p:spPr>
          <a:xfrm>
            <a:off x="2709300" y="2158025"/>
            <a:ext cx="3725400" cy="1161600"/>
          </a:xfrm>
          <a:prstGeom prst="wedgeEllipseCallout">
            <a:avLst>
              <a:gd fmla="val 72923" name="adj1"/>
              <a:gd fmla="val 31028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NON C’EST </a:t>
            </a:r>
            <a:r>
              <a:rPr b="1" lang="en" sz="1800">
                <a:solidFill>
                  <a:schemeClr val="dk1"/>
                </a:solidFill>
              </a:rPr>
              <a:t>L'ÉCHELLE</a:t>
            </a:r>
            <a:r>
              <a:rPr b="1" lang="en" sz="1800">
                <a:solidFill>
                  <a:schemeClr val="dk1"/>
                </a:solidFill>
              </a:rPr>
              <a:t> AU DESSUS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7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45" name="Google Shape;64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DE QUESTIONS DE CONTRÔLE</a:t>
            </a:r>
            <a:endParaRPr b="1"/>
          </a:p>
        </p:txBody>
      </p:sp>
      <p:sp>
        <p:nvSpPr>
          <p:cNvPr id="647" name="Google Shape;647;p77"/>
          <p:cNvSpPr/>
          <p:nvPr/>
        </p:nvSpPr>
        <p:spPr>
          <a:xfrm>
            <a:off x="1298175" y="1380225"/>
            <a:ext cx="3937800" cy="1795500"/>
          </a:xfrm>
          <a:prstGeom prst="cloudCallout">
            <a:avLst>
              <a:gd fmla="val -52928" name="adj1"/>
              <a:gd fmla="val 46048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YAY ! DES POST-ITS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ÇA BOUGE 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77"/>
          <p:cNvSpPr/>
          <p:nvPr/>
        </p:nvSpPr>
        <p:spPr>
          <a:xfrm>
            <a:off x="4118900" y="1327700"/>
            <a:ext cx="3937800" cy="1795500"/>
          </a:xfrm>
          <a:prstGeom prst="cloudCallout">
            <a:avLst>
              <a:gd fmla="val 36435" name="adj1"/>
              <a:gd fmla="val 3565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L’ENTRETIEN EST PLUS VIVANT, ET CO-CONSTRUIT 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8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55" name="Google Shape;6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POURQUOI TOUTES CES QUESTIONS SUR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 SITUATION PRÉSENTE </a:t>
            </a:r>
            <a:endParaRPr b="1"/>
          </a:p>
        </p:txBody>
      </p:sp>
      <p:sp>
        <p:nvSpPr>
          <p:cNvPr id="657" name="Google Shape;657;p78"/>
          <p:cNvSpPr/>
          <p:nvPr/>
        </p:nvSpPr>
        <p:spPr>
          <a:xfrm>
            <a:off x="1298175" y="1380225"/>
            <a:ext cx="3937800" cy="1795500"/>
          </a:xfrm>
          <a:prstGeom prst="cloudCallout">
            <a:avLst>
              <a:gd fmla="val -52928" name="adj1"/>
              <a:gd fmla="val 46048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 VAIS CARTOGRAPHIER L’ENVIRONNEMENT DANS LEQUEL JE POURRAIS </a:t>
            </a:r>
            <a:r>
              <a:rPr lang="en"/>
              <a:t>ÉVOLUER</a:t>
            </a:r>
            <a:r>
              <a:rPr lang="en"/>
              <a:t> !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9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664" name="Google Shape;66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9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666" name="Google Shape;666;p79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667" name="Google Shape;667;p79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668" name="Google Shape;668;p79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669" name="Google Shape;669;p79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670" name="Google Shape;670;p79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671" name="Google Shape;671;p79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672" name="Google Shape;672;p79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673" name="Google Shape;673;p79"/>
          <p:cNvSpPr/>
          <p:nvPr/>
        </p:nvSpPr>
        <p:spPr>
          <a:xfrm>
            <a:off x="43913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674" name="Google Shape;674;p7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VOTRE TOUR 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CARTOGRAPHIEZ LA </a:t>
            </a:r>
            <a:r>
              <a:rPr b="1" lang="en" sz="2400"/>
              <a:t>SITUATION PRÉSENTE</a:t>
            </a:r>
            <a:endParaRPr b="1" sz="2400"/>
          </a:p>
        </p:txBody>
      </p:sp>
      <p:pic>
        <p:nvPicPr>
          <p:cNvPr id="675" name="Google Shape;675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027" y="373600"/>
            <a:ext cx="613274" cy="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9"/>
          <p:cNvSpPr txBox="1"/>
          <p:nvPr/>
        </p:nvSpPr>
        <p:spPr>
          <a:xfrm>
            <a:off x="8143878" y="1197400"/>
            <a:ext cx="899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10 min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BRAVO 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VOUS AVEZ </a:t>
            </a:r>
            <a:r>
              <a:rPr b="1" lang="en"/>
              <a:t>LA SITUATION PRÉSENTE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2" name="Google Shape;68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260" y="1912240"/>
            <a:ext cx="3063475" cy="229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90250" y="1059750"/>
            <a:ext cx="8356200" cy="31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Vous avez été réunis aujourd’hui par métier ou domaine similaire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699" y="1308001"/>
            <a:ext cx="2040275" cy="2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1"/>
          <p:cNvSpPr txBox="1"/>
          <p:nvPr>
            <p:ph type="title"/>
          </p:nvPr>
        </p:nvSpPr>
        <p:spPr>
          <a:xfrm>
            <a:off x="357625" y="38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2 : LE FUTUR ET LES CHALLENGES !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1" name="Google Shape;69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81"/>
          <p:cNvSpPr/>
          <p:nvPr/>
        </p:nvSpPr>
        <p:spPr>
          <a:xfrm rot="1513900">
            <a:off x="4032926" y="3707193"/>
            <a:ext cx="1078166" cy="1105806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POST-ITS ROSES !</a:t>
            </a:r>
            <a:endParaRPr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82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00" name="Google Shape;70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2"/>
          <p:cNvSpPr/>
          <p:nvPr/>
        </p:nvSpPr>
        <p:spPr>
          <a:xfrm>
            <a:off x="1704475" y="1271825"/>
            <a:ext cx="5235300" cy="1107000"/>
          </a:xfrm>
          <a:prstGeom prst="wedgeEllipseCallout">
            <a:avLst>
              <a:gd fmla="val -63512" name="adj1"/>
              <a:gd fmla="val 124677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QUE SOUHAITEZ VOUS POUR LE FUTUR DE </a:t>
            </a:r>
            <a:r>
              <a:rPr lang="en" sz="1800">
                <a:solidFill>
                  <a:schemeClr val="dk1"/>
                </a:solidFill>
              </a:rPr>
              <a:t>L'ÉQUIPE</a:t>
            </a:r>
            <a:r>
              <a:rPr lang="en" sz="1800">
                <a:solidFill>
                  <a:schemeClr val="dk1"/>
                </a:solidFill>
              </a:rPr>
              <a:t> 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02" name="Google Shape;702;p8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DE QUESTIONS</a:t>
            </a:r>
            <a:endParaRPr b="1"/>
          </a:p>
        </p:txBody>
      </p:sp>
      <p:sp>
        <p:nvSpPr>
          <p:cNvPr id="703" name="Google Shape;703;p82"/>
          <p:cNvSpPr/>
          <p:nvPr/>
        </p:nvSpPr>
        <p:spPr>
          <a:xfrm>
            <a:off x="2709300" y="2158025"/>
            <a:ext cx="3725400" cy="1497600"/>
          </a:xfrm>
          <a:prstGeom prst="wedgeEllipseCallout">
            <a:avLst>
              <a:gd fmla="val 73416" name="adj1"/>
              <a:gd fmla="val 21783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NOUS SOUHAITONS MONTER </a:t>
            </a:r>
            <a:r>
              <a:rPr b="1" lang="en" sz="1800">
                <a:solidFill>
                  <a:schemeClr val="dk1"/>
                </a:solidFill>
              </a:rPr>
              <a:t>L'ÉQUIPE</a:t>
            </a:r>
            <a:r>
              <a:rPr b="1" lang="en" sz="1800">
                <a:solidFill>
                  <a:schemeClr val="dk1"/>
                </a:solidFill>
              </a:rPr>
              <a:t> A 10 PERSONNES L’AN PROCHAIN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83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10" name="Google Shape;71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3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712" name="Google Shape;712;p83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713" name="Google Shape;713;p83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714" name="Google Shape;714;p83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715" name="Google Shape;715;p83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716" name="Google Shape;716;p83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717" name="Google Shape;717;p83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718" name="Google Shape;718;p83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719" name="Google Shape;719;p83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720" name="Google Shape;720;p83"/>
          <p:cNvSpPr/>
          <p:nvPr/>
        </p:nvSpPr>
        <p:spPr>
          <a:xfrm>
            <a:off x="4841438" y="2179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721" name="Google Shape;721;p83"/>
          <p:cNvSpPr/>
          <p:nvPr/>
        </p:nvSpPr>
        <p:spPr>
          <a:xfrm rot="1514362">
            <a:off x="3893008" y="2429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4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28" name="Google Shape;72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4"/>
          <p:cNvSpPr/>
          <p:nvPr/>
        </p:nvSpPr>
        <p:spPr>
          <a:xfrm>
            <a:off x="1704475" y="1271825"/>
            <a:ext cx="5235300" cy="1107000"/>
          </a:xfrm>
          <a:prstGeom prst="wedgeEllipseCallout">
            <a:avLst>
              <a:gd fmla="val -63512" name="adj1"/>
              <a:gd fmla="val 124677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ET QUOI D’AUTRE 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0" name="Google Shape;730;p84"/>
          <p:cNvSpPr/>
          <p:nvPr/>
        </p:nvSpPr>
        <p:spPr>
          <a:xfrm>
            <a:off x="2709300" y="2158025"/>
            <a:ext cx="3725400" cy="1497600"/>
          </a:xfrm>
          <a:prstGeom prst="wedgeEllipseCallout">
            <a:avLst>
              <a:gd fmla="val 73416" name="adj1"/>
              <a:gd fmla="val 21783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NOUS SOUHAITONS </a:t>
            </a:r>
            <a:r>
              <a:rPr b="1" lang="en" sz="1800">
                <a:solidFill>
                  <a:schemeClr val="dk1"/>
                </a:solidFill>
              </a:rPr>
              <a:t>DÉVELOPPER</a:t>
            </a:r>
            <a:r>
              <a:rPr b="1" lang="en" sz="1800">
                <a:solidFill>
                  <a:schemeClr val="dk1"/>
                </a:solidFill>
              </a:rPr>
              <a:t> LE MOBILE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37" name="Google Shape;73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5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739" name="Google Shape;739;p85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740" name="Google Shape;740;p85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741" name="Google Shape;741;p85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742" name="Google Shape;742;p85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743" name="Google Shape;743;p85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744" name="Google Shape;744;p85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745" name="Google Shape;745;p85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746" name="Google Shape;746;p85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747" name="Google Shape;747;p85"/>
          <p:cNvSpPr/>
          <p:nvPr/>
        </p:nvSpPr>
        <p:spPr>
          <a:xfrm>
            <a:off x="4841438" y="2179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748" name="Google Shape;748;p85"/>
          <p:cNvSpPr/>
          <p:nvPr/>
        </p:nvSpPr>
        <p:spPr>
          <a:xfrm rot="1514362">
            <a:off x="3893008" y="2429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749" name="Google Shape;749;p85"/>
          <p:cNvSpPr/>
          <p:nvPr/>
        </p:nvSpPr>
        <p:spPr>
          <a:xfrm>
            <a:off x="5802883" y="2179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86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56" name="Google Shape;756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86"/>
          <p:cNvSpPr/>
          <p:nvPr/>
        </p:nvSpPr>
        <p:spPr>
          <a:xfrm>
            <a:off x="1704475" y="1271825"/>
            <a:ext cx="5235300" cy="1107000"/>
          </a:xfrm>
          <a:prstGeom prst="wedgeEllipseCallout">
            <a:avLst>
              <a:gd fmla="val -63512" name="adj1"/>
              <a:gd fmla="val 124677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ET QUELS SERONT LES CHALLENGES DU POSTE 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8" name="Google Shape;758;p86"/>
          <p:cNvSpPr/>
          <p:nvPr/>
        </p:nvSpPr>
        <p:spPr>
          <a:xfrm>
            <a:off x="2709300" y="2158025"/>
            <a:ext cx="3725400" cy="1497600"/>
          </a:xfrm>
          <a:prstGeom prst="wedgeEllipseCallout">
            <a:avLst>
              <a:gd fmla="val 73416" name="adj1"/>
              <a:gd fmla="val 21783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VOUS DEVREZ FAIRE FACE AUSSI AUX CLIENTS ALLEMANDS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87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65" name="Google Shape;76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87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767" name="Google Shape;767;p87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768" name="Google Shape;768;p87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769" name="Google Shape;769;p87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770" name="Google Shape;770;p87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771" name="Google Shape;771;p87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772" name="Google Shape;772;p87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773" name="Google Shape;773;p87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774" name="Google Shape;774;p87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775" name="Google Shape;775;p87"/>
          <p:cNvSpPr/>
          <p:nvPr/>
        </p:nvSpPr>
        <p:spPr>
          <a:xfrm>
            <a:off x="4841438" y="2179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776" name="Google Shape;776;p87"/>
          <p:cNvSpPr/>
          <p:nvPr/>
        </p:nvSpPr>
        <p:spPr>
          <a:xfrm rot="1514362">
            <a:off x="3893008" y="2429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777" name="Google Shape;777;p87"/>
          <p:cNvSpPr/>
          <p:nvPr/>
        </p:nvSpPr>
        <p:spPr>
          <a:xfrm>
            <a:off x="5802883" y="2179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sp>
        <p:nvSpPr>
          <p:cNvPr id="778" name="Google Shape;778;p87"/>
          <p:cNvSpPr/>
          <p:nvPr/>
        </p:nvSpPr>
        <p:spPr>
          <a:xfrm>
            <a:off x="3477008" y="3103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88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85" name="Google Shape;785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88"/>
          <p:cNvSpPr/>
          <p:nvPr/>
        </p:nvSpPr>
        <p:spPr>
          <a:xfrm>
            <a:off x="2709300" y="1472225"/>
            <a:ext cx="3725400" cy="1497600"/>
          </a:xfrm>
          <a:prstGeom prst="wedgeEllipseCallout">
            <a:avLst>
              <a:gd fmla="val 73559" name="adj1"/>
              <a:gd fmla="val 86089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ET L’ENTREPRISE SE </a:t>
            </a:r>
            <a:r>
              <a:rPr b="1" lang="en" sz="1800">
                <a:solidFill>
                  <a:schemeClr val="dk1"/>
                </a:solidFill>
              </a:rPr>
              <a:t>DÉVELOPPERA</a:t>
            </a:r>
            <a:r>
              <a:rPr b="1" lang="en" sz="1800">
                <a:solidFill>
                  <a:schemeClr val="dk1"/>
                </a:solidFill>
              </a:rPr>
              <a:t> HORS UE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87" name="Google Shape;787;p8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LE/LA RECRUTEUR(-SE) PEUT INTERVENIR DIRECTEMENT AUSSI !</a:t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89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794" name="Google Shape;79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89"/>
          <p:cNvSpPr/>
          <p:nvPr/>
        </p:nvSpPr>
        <p:spPr>
          <a:xfrm>
            <a:off x="1419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796" name="Google Shape;796;p89"/>
          <p:cNvSpPr/>
          <p:nvPr/>
        </p:nvSpPr>
        <p:spPr>
          <a:xfrm>
            <a:off x="1419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797" name="Google Shape;797;p89"/>
          <p:cNvSpPr/>
          <p:nvPr/>
        </p:nvSpPr>
        <p:spPr>
          <a:xfrm>
            <a:off x="1419588" y="1323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798" name="Google Shape;798;p89"/>
          <p:cNvSpPr/>
          <p:nvPr/>
        </p:nvSpPr>
        <p:spPr>
          <a:xfrm>
            <a:off x="1419588" y="426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799" name="Google Shape;799;p89"/>
          <p:cNvSpPr/>
          <p:nvPr/>
        </p:nvSpPr>
        <p:spPr>
          <a:xfrm>
            <a:off x="2562588" y="2988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800" name="Google Shape;800;p89"/>
          <p:cNvSpPr/>
          <p:nvPr/>
        </p:nvSpPr>
        <p:spPr>
          <a:xfrm>
            <a:off x="25625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801" name="Google Shape;801;p89"/>
          <p:cNvSpPr/>
          <p:nvPr/>
        </p:nvSpPr>
        <p:spPr>
          <a:xfrm>
            <a:off x="25625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802" name="Google Shape;802;p89"/>
          <p:cNvSpPr/>
          <p:nvPr/>
        </p:nvSpPr>
        <p:spPr>
          <a:xfrm>
            <a:off x="3476988" y="2162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803" name="Google Shape;803;p89"/>
          <p:cNvSpPr/>
          <p:nvPr/>
        </p:nvSpPr>
        <p:spPr>
          <a:xfrm>
            <a:off x="3476988" y="1335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804" name="Google Shape;804;p89"/>
          <p:cNvSpPr/>
          <p:nvPr/>
        </p:nvSpPr>
        <p:spPr>
          <a:xfrm>
            <a:off x="4841438" y="2179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805" name="Google Shape;805;p89"/>
          <p:cNvSpPr/>
          <p:nvPr/>
        </p:nvSpPr>
        <p:spPr>
          <a:xfrm rot="1514362">
            <a:off x="3893008" y="2429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806" name="Google Shape;806;p89"/>
          <p:cNvSpPr/>
          <p:nvPr/>
        </p:nvSpPr>
        <p:spPr>
          <a:xfrm>
            <a:off x="5802883" y="2179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sp>
        <p:nvSpPr>
          <p:cNvPr id="807" name="Google Shape;807;p89"/>
          <p:cNvSpPr/>
          <p:nvPr/>
        </p:nvSpPr>
        <p:spPr>
          <a:xfrm>
            <a:off x="3477008" y="3103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808" name="Google Shape;808;p89"/>
          <p:cNvSpPr/>
          <p:nvPr/>
        </p:nvSpPr>
        <p:spPr>
          <a:xfrm>
            <a:off x="2562608" y="426075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90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815" name="Google Shape;815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9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VOTRE TOUR 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CARTOGRAPHIEZ LE FUTUR ET LES CHALLENGES</a:t>
            </a:r>
            <a:endParaRPr b="1" sz="2400"/>
          </a:p>
        </p:txBody>
      </p:sp>
      <p:pic>
        <p:nvPicPr>
          <p:cNvPr id="817" name="Google Shape;817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1427" y="221200"/>
            <a:ext cx="613274" cy="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90"/>
          <p:cNvSpPr txBox="1"/>
          <p:nvPr/>
        </p:nvSpPr>
        <p:spPr>
          <a:xfrm>
            <a:off x="8296278" y="1045000"/>
            <a:ext cx="899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7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min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9" name="Google Shape;819;p90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820" name="Google Shape;820;p90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821" name="Google Shape;821;p90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822" name="Google Shape;822;p90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823" name="Google Shape;823;p90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824" name="Google Shape;824;p90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825" name="Google Shape;825;p90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826" name="Google Shape;826;p90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827" name="Google Shape;827;p90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828" name="Google Shape;828;p90"/>
          <p:cNvSpPr/>
          <p:nvPr/>
        </p:nvSpPr>
        <p:spPr>
          <a:xfrm>
            <a:off x="51462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829" name="Google Shape;829;p90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830" name="Google Shape;830;p90"/>
          <p:cNvSpPr/>
          <p:nvPr/>
        </p:nvSpPr>
        <p:spPr>
          <a:xfrm>
            <a:off x="61076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sp>
        <p:nvSpPr>
          <p:cNvPr id="831" name="Google Shape;831;p90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832" name="Google Shape;832;p90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/>
          <p:nvPr>
            <p:ph type="title"/>
          </p:nvPr>
        </p:nvSpPr>
        <p:spPr>
          <a:xfrm>
            <a:off x="1178050" y="450150"/>
            <a:ext cx="7896900" cy="31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Team Builder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: 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Formez des groupes de 3 ou 4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1 recruteur(-se)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2 candidat(e)s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(facultatif : 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1 facilitateur(-trice))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25" y="2622175"/>
            <a:ext cx="481625" cy="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81" y="2018150"/>
            <a:ext cx="417696" cy="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049" y="2622175"/>
            <a:ext cx="597727" cy="5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BRAVO 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VOUS AVEZ </a:t>
            </a:r>
            <a:r>
              <a:rPr b="1" lang="en"/>
              <a:t>LE FUTUR ET LES CHALLENGES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8" name="Google Shape;83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1699" y="1689001"/>
            <a:ext cx="2040275" cy="20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2"/>
          <p:cNvSpPr txBox="1"/>
          <p:nvPr>
            <p:ph type="title"/>
          </p:nvPr>
        </p:nvSpPr>
        <p:spPr>
          <a:xfrm>
            <a:off x="357625" y="389925"/>
            <a:ext cx="867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3 : LES COMPETENCES / EXPERIENCES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9688" y="2073913"/>
            <a:ext cx="1974275" cy="19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92"/>
          <p:cNvSpPr/>
          <p:nvPr/>
        </p:nvSpPr>
        <p:spPr>
          <a:xfrm rot="1513900">
            <a:off x="4032926" y="3707193"/>
            <a:ext cx="1078166" cy="1105806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POST-ITS VERTS !</a:t>
            </a:r>
            <a:endParaRPr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3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856" name="Google Shape;85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93"/>
          <p:cNvSpPr/>
          <p:nvPr/>
        </p:nvSpPr>
        <p:spPr>
          <a:xfrm>
            <a:off x="1704475" y="606200"/>
            <a:ext cx="6171900" cy="1772700"/>
          </a:xfrm>
          <a:prstGeom prst="wedgeEllipseCallout">
            <a:avLst>
              <a:gd fmla="val -59081" name="adj1"/>
              <a:gd fmla="val 87303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JE VAIS MAINTENANT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FAIRE CORRESPONDRE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MES COMPETENCES/EXPERIENCES AVEC VOS CHALLENGES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4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863" name="Google Shape;863;p94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864" name="Google Shape;864;p94"/>
          <p:cNvSpPr/>
          <p:nvPr/>
        </p:nvSpPr>
        <p:spPr>
          <a:xfrm>
            <a:off x="52224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865" name="Google Shape;865;p94"/>
          <p:cNvSpPr/>
          <p:nvPr/>
        </p:nvSpPr>
        <p:spPr>
          <a:xfrm>
            <a:off x="61838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pic>
        <p:nvPicPr>
          <p:cNvPr id="866" name="Google Shape;86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94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868" name="Google Shape;86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94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870" name="Google Shape;870;p94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871" name="Google Shape;871;p94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872" name="Google Shape;872;p94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873" name="Google Shape;873;p94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874" name="Google Shape;874;p94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875" name="Google Shape;875;p94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876" name="Google Shape;876;p94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877" name="Google Shape;877;p94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878" name="Google Shape;878;p94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879" name="Google Shape;879;p94"/>
          <p:cNvSpPr/>
          <p:nvPr/>
        </p:nvSpPr>
        <p:spPr>
          <a:xfrm>
            <a:off x="1704475" y="606200"/>
            <a:ext cx="6171900" cy="1302300"/>
          </a:xfrm>
          <a:prstGeom prst="wedgeEllipseCallout">
            <a:avLst>
              <a:gd fmla="val -61731" name="adj1"/>
              <a:gd fmla="val 122783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J’AI </a:t>
            </a:r>
            <a:r>
              <a:rPr lang="en" sz="1800">
                <a:solidFill>
                  <a:schemeClr val="dk1"/>
                </a:solidFill>
              </a:rPr>
              <a:t>DÉJÀ</a:t>
            </a:r>
            <a:r>
              <a:rPr lang="en" sz="1800">
                <a:solidFill>
                  <a:schemeClr val="dk1"/>
                </a:solidFill>
              </a:rPr>
              <a:t> GÉRÉ DES </a:t>
            </a:r>
            <a:r>
              <a:rPr lang="en" sz="1800">
                <a:solidFill>
                  <a:schemeClr val="dk1"/>
                </a:solidFill>
              </a:rPr>
              <a:t>ÉQUIPES EN CROISSANCE CHEZ MON CLIENT X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80" name="Google Shape;880;p94"/>
          <p:cNvSpPr/>
          <p:nvPr/>
        </p:nvSpPr>
        <p:spPr>
          <a:xfrm>
            <a:off x="4044933" y="27055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95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886" name="Google Shape;886;p95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887" name="Google Shape;887;p95"/>
          <p:cNvSpPr/>
          <p:nvPr/>
        </p:nvSpPr>
        <p:spPr>
          <a:xfrm>
            <a:off x="52224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888" name="Google Shape;888;p95"/>
          <p:cNvSpPr/>
          <p:nvPr/>
        </p:nvSpPr>
        <p:spPr>
          <a:xfrm>
            <a:off x="61838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pic>
        <p:nvPicPr>
          <p:cNvPr id="889" name="Google Shape;88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95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891" name="Google Shape;89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95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893" name="Google Shape;893;p95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894" name="Google Shape;894;p95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895" name="Google Shape;895;p95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896" name="Google Shape;896;p95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897" name="Google Shape;897;p95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898" name="Google Shape;898;p95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899" name="Google Shape;899;p95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900" name="Google Shape;900;p95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901" name="Google Shape;901;p95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902" name="Google Shape;902;p95"/>
          <p:cNvSpPr/>
          <p:nvPr/>
        </p:nvSpPr>
        <p:spPr>
          <a:xfrm>
            <a:off x="1704475" y="606200"/>
            <a:ext cx="6171900" cy="1302300"/>
          </a:xfrm>
          <a:prstGeom prst="wedgeEllipseCallout">
            <a:avLst>
              <a:gd fmla="val -61731" name="adj1"/>
              <a:gd fmla="val 122783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J’AI FAIT 6 MOIS DE STAGE A HAMBOURG EN 2014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03" name="Google Shape;903;p95"/>
          <p:cNvSpPr/>
          <p:nvPr/>
        </p:nvSpPr>
        <p:spPr>
          <a:xfrm>
            <a:off x="4044933" y="27055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  <p:sp>
        <p:nvSpPr>
          <p:cNvPr id="904" name="Google Shape;904;p95"/>
          <p:cNvSpPr/>
          <p:nvPr/>
        </p:nvSpPr>
        <p:spPr>
          <a:xfrm>
            <a:off x="4243183" y="4285826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STAGE A HAMBOURG EN 2014</a:t>
            </a:r>
            <a:endParaRPr sz="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6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910" name="Google Shape;910;p96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911" name="Google Shape;911;p96"/>
          <p:cNvSpPr/>
          <p:nvPr/>
        </p:nvSpPr>
        <p:spPr>
          <a:xfrm>
            <a:off x="52224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912" name="Google Shape;912;p96"/>
          <p:cNvSpPr/>
          <p:nvPr/>
        </p:nvSpPr>
        <p:spPr>
          <a:xfrm>
            <a:off x="61838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pic>
        <p:nvPicPr>
          <p:cNvPr id="913" name="Google Shape;91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96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915" name="Google Shape;915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96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917" name="Google Shape;917;p96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918" name="Google Shape;918;p96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919" name="Google Shape;919;p96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920" name="Google Shape;920;p96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921" name="Google Shape;921;p96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922" name="Google Shape;922;p96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923" name="Google Shape;923;p96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924" name="Google Shape;924;p96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925" name="Google Shape;925;p96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926" name="Google Shape;926;p96"/>
          <p:cNvSpPr/>
          <p:nvPr/>
        </p:nvSpPr>
        <p:spPr>
          <a:xfrm>
            <a:off x="1704475" y="606200"/>
            <a:ext cx="6171900" cy="1302300"/>
          </a:xfrm>
          <a:prstGeom prst="wedgeEllipseCallout">
            <a:avLst>
              <a:gd fmla="val -61731" name="adj1"/>
              <a:gd fmla="val 122783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JE SUIS GRANDE FAN DE L’UX MOBILE ET JE PARTICIPE A DES MEETUPS SUR LE SUJET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27" name="Google Shape;927;p96"/>
          <p:cNvSpPr/>
          <p:nvPr/>
        </p:nvSpPr>
        <p:spPr>
          <a:xfrm>
            <a:off x="4044933" y="27055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  <p:sp>
        <p:nvSpPr>
          <p:cNvPr id="928" name="Google Shape;928;p96"/>
          <p:cNvSpPr/>
          <p:nvPr/>
        </p:nvSpPr>
        <p:spPr>
          <a:xfrm>
            <a:off x="4243183" y="4285826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STAGE A HAMBOURG EN 2014</a:t>
            </a:r>
            <a:endParaRPr sz="600"/>
          </a:p>
        </p:txBody>
      </p:sp>
      <p:sp>
        <p:nvSpPr>
          <p:cNvPr id="929" name="Google Shape;929;p96"/>
          <p:cNvSpPr/>
          <p:nvPr/>
        </p:nvSpPr>
        <p:spPr>
          <a:xfrm>
            <a:off x="6339283" y="3558075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MEETUP MOBILE</a:t>
            </a:r>
            <a:endParaRPr sz="1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7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935" name="Google Shape;935;p97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936" name="Google Shape;936;p97"/>
          <p:cNvSpPr/>
          <p:nvPr/>
        </p:nvSpPr>
        <p:spPr>
          <a:xfrm>
            <a:off x="52224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937" name="Google Shape;937;p97"/>
          <p:cNvSpPr/>
          <p:nvPr/>
        </p:nvSpPr>
        <p:spPr>
          <a:xfrm>
            <a:off x="61838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pic>
        <p:nvPicPr>
          <p:cNvPr id="938" name="Google Shape;93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97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940" name="Google Shape;94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7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942" name="Google Shape;942;p97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943" name="Google Shape;943;p97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944" name="Google Shape;944;p97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945" name="Google Shape;945;p97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946" name="Google Shape;946;p97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947" name="Google Shape;947;p97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948" name="Google Shape;948;p97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949" name="Google Shape;949;p97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950" name="Google Shape;950;p97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951" name="Google Shape;951;p97"/>
          <p:cNvSpPr/>
          <p:nvPr/>
        </p:nvSpPr>
        <p:spPr>
          <a:xfrm>
            <a:off x="4044933" y="27055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  <p:sp>
        <p:nvSpPr>
          <p:cNvPr id="952" name="Google Shape;952;p97"/>
          <p:cNvSpPr/>
          <p:nvPr/>
        </p:nvSpPr>
        <p:spPr>
          <a:xfrm>
            <a:off x="4243183" y="4285826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STAGE A HAMBOURG EN 2014</a:t>
            </a:r>
            <a:endParaRPr sz="600"/>
          </a:p>
        </p:txBody>
      </p:sp>
      <p:sp>
        <p:nvSpPr>
          <p:cNvPr id="953" name="Google Shape;953;p97"/>
          <p:cNvSpPr/>
          <p:nvPr/>
        </p:nvSpPr>
        <p:spPr>
          <a:xfrm>
            <a:off x="6339283" y="3558075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MEETUP MOBILE</a:t>
            </a:r>
            <a:endParaRPr sz="1000"/>
          </a:p>
        </p:txBody>
      </p:sp>
      <p:sp>
        <p:nvSpPr>
          <p:cNvPr id="954" name="Google Shape;954;p97"/>
          <p:cNvSpPr/>
          <p:nvPr/>
        </p:nvSpPr>
        <p:spPr>
          <a:xfrm>
            <a:off x="4804700" y="641900"/>
            <a:ext cx="3937800" cy="1795500"/>
          </a:xfrm>
          <a:prstGeom prst="cloudCallout">
            <a:avLst>
              <a:gd fmla="val 21010" name="adj1"/>
              <a:gd fmla="val 7356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 ! JE COMPRENDS MIEUX SES FORCES ET SES FAIBLESSES POUR NOTRE SITUATION !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98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961" name="Google Shape;961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9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VOTRE TOUR 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CARTOGRAPHIEZ LES COMPETENCES / XP / GOUTS</a:t>
            </a:r>
            <a:endParaRPr b="1" sz="1800"/>
          </a:p>
        </p:txBody>
      </p:sp>
      <p:pic>
        <p:nvPicPr>
          <p:cNvPr id="963" name="Google Shape;963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1427" y="221200"/>
            <a:ext cx="613274" cy="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8"/>
          <p:cNvSpPr txBox="1"/>
          <p:nvPr/>
        </p:nvSpPr>
        <p:spPr>
          <a:xfrm>
            <a:off x="8296278" y="1045000"/>
            <a:ext cx="899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7 min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5" name="Google Shape;965;p98"/>
          <p:cNvSpPr/>
          <p:nvPr/>
        </p:nvSpPr>
        <p:spPr>
          <a:xfrm>
            <a:off x="2867388" y="22499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966" name="Google Shape;966;p98"/>
          <p:cNvSpPr/>
          <p:nvPr/>
        </p:nvSpPr>
        <p:spPr>
          <a:xfrm>
            <a:off x="3781788" y="22499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967" name="Google Shape;967;p98"/>
          <p:cNvSpPr/>
          <p:nvPr/>
        </p:nvSpPr>
        <p:spPr>
          <a:xfrm>
            <a:off x="5222438" y="30936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968" name="Google Shape;968;p98"/>
          <p:cNvSpPr/>
          <p:nvPr/>
        </p:nvSpPr>
        <p:spPr>
          <a:xfrm>
            <a:off x="6183883" y="30936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sp>
        <p:nvSpPr>
          <p:cNvPr id="969" name="Google Shape;969;p98"/>
          <p:cNvSpPr/>
          <p:nvPr/>
        </p:nvSpPr>
        <p:spPr>
          <a:xfrm>
            <a:off x="1724388" y="39028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970" name="Google Shape;970;p98"/>
          <p:cNvSpPr/>
          <p:nvPr/>
        </p:nvSpPr>
        <p:spPr>
          <a:xfrm>
            <a:off x="1724388" y="30764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971" name="Google Shape;971;p98"/>
          <p:cNvSpPr/>
          <p:nvPr/>
        </p:nvSpPr>
        <p:spPr>
          <a:xfrm>
            <a:off x="1724388" y="22378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972" name="Google Shape;972;p98"/>
          <p:cNvSpPr/>
          <p:nvPr/>
        </p:nvSpPr>
        <p:spPr>
          <a:xfrm>
            <a:off x="1724388" y="13404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973" name="Google Shape;973;p98"/>
          <p:cNvSpPr/>
          <p:nvPr/>
        </p:nvSpPr>
        <p:spPr>
          <a:xfrm>
            <a:off x="2867388" y="39028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974" name="Google Shape;974;p98"/>
          <p:cNvSpPr/>
          <p:nvPr/>
        </p:nvSpPr>
        <p:spPr>
          <a:xfrm>
            <a:off x="2867388" y="30764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975" name="Google Shape;975;p98"/>
          <p:cNvSpPr/>
          <p:nvPr/>
        </p:nvSpPr>
        <p:spPr>
          <a:xfrm>
            <a:off x="3781788" y="30764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976" name="Google Shape;976;p98"/>
          <p:cNvSpPr/>
          <p:nvPr/>
        </p:nvSpPr>
        <p:spPr>
          <a:xfrm rot="1514362">
            <a:off x="4197808" y="33441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977" name="Google Shape;977;p98"/>
          <p:cNvSpPr/>
          <p:nvPr/>
        </p:nvSpPr>
        <p:spPr>
          <a:xfrm>
            <a:off x="3781808" y="4018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978" name="Google Shape;978;p98"/>
          <p:cNvSpPr/>
          <p:nvPr/>
        </p:nvSpPr>
        <p:spPr>
          <a:xfrm>
            <a:off x="2867408" y="1340475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979" name="Google Shape;979;p98"/>
          <p:cNvSpPr/>
          <p:nvPr/>
        </p:nvSpPr>
        <p:spPr>
          <a:xfrm>
            <a:off x="4044933" y="28579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  <p:sp>
        <p:nvSpPr>
          <p:cNvPr id="980" name="Google Shape;980;p98"/>
          <p:cNvSpPr/>
          <p:nvPr/>
        </p:nvSpPr>
        <p:spPr>
          <a:xfrm>
            <a:off x="4243183" y="4438226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STAGE A HAMBOURG EN 2014</a:t>
            </a:r>
            <a:endParaRPr sz="600"/>
          </a:p>
        </p:txBody>
      </p:sp>
      <p:sp>
        <p:nvSpPr>
          <p:cNvPr id="981" name="Google Shape;981;p98"/>
          <p:cNvSpPr/>
          <p:nvPr/>
        </p:nvSpPr>
        <p:spPr>
          <a:xfrm>
            <a:off x="6339283" y="3710475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MEETUP MOBILE</a:t>
            </a:r>
            <a:endParaRPr sz="1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BRAVO !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VOUS AVEZ UN </a:t>
            </a:r>
            <a:r>
              <a:rPr b="1" lang="en" sz="2400"/>
              <a:t>CHALLENGE-SKILL-MAPPING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87" name="Google Shape;98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6" y="2544550"/>
            <a:ext cx="861474" cy="9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95" y="2544550"/>
            <a:ext cx="783025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4863" y="2004850"/>
            <a:ext cx="1974275" cy="19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00"/>
          <p:cNvSpPr/>
          <p:nvPr/>
        </p:nvSpPr>
        <p:spPr>
          <a:xfrm>
            <a:off x="28673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SERVICE COMMERCIAL</a:t>
            </a:r>
            <a:endParaRPr sz="1000"/>
          </a:p>
        </p:txBody>
      </p:sp>
      <p:sp>
        <p:nvSpPr>
          <p:cNvPr id="995" name="Google Shape;995;p100"/>
          <p:cNvSpPr/>
          <p:nvPr/>
        </p:nvSpPr>
        <p:spPr>
          <a:xfrm>
            <a:off x="3781788" y="209751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OUVERT EN 2018</a:t>
            </a:r>
            <a:endParaRPr sz="1000"/>
          </a:p>
        </p:txBody>
      </p:sp>
      <p:sp>
        <p:nvSpPr>
          <p:cNvPr id="996" name="Google Shape;996;p100"/>
          <p:cNvSpPr/>
          <p:nvPr/>
        </p:nvSpPr>
        <p:spPr>
          <a:xfrm>
            <a:off x="5222438" y="29412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DEV XP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 UX</a:t>
            </a:r>
            <a:endParaRPr sz="1000"/>
          </a:p>
        </p:txBody>
      </p:sp>
      <p:sp>
        <p:nvSpPr>
          <p:cNvPr id="997" name="Google Shape;997;p100"/>
          <p:cNvSpPr/>
          <p:nvPr/>
        </p:nvSpPr>
        <p:spPr>
          <a:xfrm>
            <a:off x="6183883" y="29412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 LE MOBILE</a:t>
            </a:r>
            <a:endParaRPr sz="1000"/>
          </a:p>
        </p:txBody>
      </p:sp>
      <p:pic>
        <p:nvPicPr>
          <p:cNvPr id="998" name="Google Shape;99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51" y="3003575"/>
            <a:ext cx="861474" cy="9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00"/>
          <p:cNvSpPr txBox="1"/>
          <p:nvPr/>
        </p:nvSpPr>
        <p:spPr>
          <a:xfrm>
            <a:off x="0" y="4002950"/>
            <a:ext cx="14196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pic>
        <p:nvPicPr>
          <p:cNvPr id="1000" name="Google Shape;1000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00"/>
          <p:cNvSpPr/>
          <p:nvPr/>
        </p:nvSpPr>
        <p:spPr>
          <a:xfrm>
            <a:off x="1724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POSTE</a:t>
            </a:r>
            <a:endParaRPr sz="1000"/>
          </a:p>
        </p:txBody>
      </p:sp>
      <p:sp>
        <p:nvSpPr>
          <p:cNvPr id="1002" name="Google Shape;1002;p100"/>
          <p:cNvSpPr/>
          <p:nvPr/>
        </p:nvSpPr>
        <p:spPr>
          <a:xfrm>
            <a:off x="1724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L’ÉQUIPE</a:t>
            </a:r>
            <a:endParaRPr sz="1000"/>
          </a:p>
        </p:txBody>
      </p:sp>
      <p:sp>
        <p:nvSpPr>
          <p:cNvPr id="1003" name="Google Shape;1003;p100"/>
          <p:cNvSpPr/>
          <p:nvPr/>
        </p:nvSpPr>
        <p:spPr>
          <a:xfrm>
            <a:off x="1724388" y="2085483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 SERVICE</a:t>
            </a:r>
            <a:endParaRPr sz="1000"/>
          </a:p>
        </p:txBody>
      </p:sp>
      <p:sp>
        <p:nvSpPr>
          <p:cNvPr id="1004" name="Google Shape;1004;p100"/>
          <p:cNvSpPr/>
          <p:nvPr/>
        </p:nvSpPr>
        <p:spPr>
          <a:xfrm>
            <a:off x="1724388" y="1188075"/>
            <a:ext cx="765600" cy="843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4.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L’ENTREPRISE</a:t>
            </a:r>
            <a:endParaRPr sz="1000"/>
          </a:p>
        </p:txBody>
      </p:sp>
      <p:sp>
        <p:nvSpPr>
          <p:cNvPr id="1005" name="Google Shape;1005;p100"/>
          <p:cNvSpPr/>
          <p:nvPr/>
        </p:nvSpPr>
        <p:spPr>
          <a:xfrm>
            <a:off x="2867388" y="3750464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CHEF DE PROJET</a:t>
            </a:r>
            <a:endParaRPr sz="1000"/>
          </a:p>
        </p:txBody>
      </p:sp>
      <p:sp>
        <p:nvSpPr>
          <p:cNvPr id="1006" name="Google Shape;1006;p100"/>
          <p:cNvSpPr/>
          <p:nvPr/>
        </p:nvSpPr>
        <p:spPr>
          <a:xfrm>
            <a:off x="28673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E-COMMERCE</a:t>
            </a:r>
            <a:endParaRPr sz="1000"/>
          </a:p>
        </p:txBody>
      </p:sp>
      <p:sp>
        <p:nvSpPr>
          <p:cNvPr id="1007" name="Google Shape;1007;p100"/>
          <p:cNvSpPr/>
          <p:nvPr/>
        </p:nvSpPr>
        <p:spPr>
          <a:xfrm>
            <a:off x="3781788" y="2924000"/>
            <a:ext cx="765600" cy="7851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PERS.</a:t>
            </a:r>
            <a:endParaRPr sz="1000"/>
          </a:p>
        </p:txBody>
      </p:sp>
      <p:sp>
        <p:nvSpPr>
          <p:cNvPr id="1008" name="Google Shape;1008;p100"/>
          <p:cNvSpPr/>
          <p:nvPr/>
        </p:nvSpPr>
        <p:spPr>
          <a:xfrm rot="1514362">
            <a:off x="4197808" y="3191701"/>
            <a:ext cx="765477" cy="785069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 PERS. L’AN PROCHAIN</a:t>
            </a:r>
            <a:endParaRPr sz="1000"/>
          </a:p>
        </p:txBody>
      </p:sp>
      <p:sp>
        <p:nvSpPr>
          <p:cNvPr id="1009" name="Google Shape;1009;p100"/>
          <p:cNvSpPr/>
          <p:nvPr/>
        </p:nvSpPr>
        <p:spPr>
          <a:xfrm>
            <a:off x="3781808" y="3865851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FACE AU CLIENT ALLEMAND</a:t>
            </a:r>
            <a:endParaRPr sz="1000"/>
          </a:p>
        </p:txBody>
      </p:sp>
      <p:sp>
        <p:nvSpPr>
          <p:cNvPr id="1010" name="Google Shape;1010;p100"/>
          <p:cNvSpPr/>
          <p:nvPr/>
        </p:nvSpPr>
        <p:spPr>
          <a:xfrm>
            <a:off x="2867408" y="1188076"/>
            <a:ext cx="765600" cy="7851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DEVELOPPER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 UE</a:t>
            </a:r>
            <a:endParaRPr sz="1000"/>
          </a:p>
        </p:txBody>
      </p:sp>
      <p:sp>
        <p:nvSpPr>
          <p:cNvPr id="1011" name="Google Shape;1011;p100"/>
          <p:cNvSpPr/>
          <p:nvPr/>
        </p:nvSpPr>
        <p:spPr>
          <a:xfrm>
            <a:off x="4044933" y="2705500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XP CROISSANCE CHEZ X</a:t>
            </a:r>
            <a:endParaRPr sz="600"/>
          </a:p>
        </p:txBody>
      </p:sp>
      <p:sp>
        <p:nvSpPr>
          <p:cNvPr id="1012" name="Google Shape;1012;p100"/>
          <p:cNvSpPr/>
          <p:nvPr/>
        </p:nvSpPr>
        <p:spPr>
          <a:xfrm>
            <a:off x="4243183" y="4285826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STAGE A HAMBOURG EN 2014</a:t>
            </a:r>
            <a:endParaRPr sz="600"/>
          </a:p>
        </p:txBody>
      </p:sp>
      <p:sp>
        <p:nvSpPr>
          <p:cNvPr id="1013" name="Google Shape;1013;p100"/>
          <p:cNvSpPr/>
          <p:nvPr/>
        </p:nvSpPr>
        <p:spPr>
          <a:xfrm>
            <a:off x="6339283" y="3558075"/>
            <a:ext cx="765600" cy="78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MEETUP MOBILE</a:t>
            </a:r>
            <a:endParaRPr sz="1000"/>
          </a:p>
        </p:txBody>
      </p:sp>
      <p:sp>
        <p:nvSpPr>
          <p:cNvPr id="1014" name="Google Shape;1014;p100"/>
          <p:cNvSpPr/>
          <p:nvPr/>
        </p:nvSpPr>
        <p:spPr>
          <a:xfrm>
            <a:off x="4804700" y="641900"/>
            <a:ext cx="3937800" cy="1795500"/>
          </a:xfrm>
          <a:prstGeom prst="cloudCallout">
            <a:avLst>
              <a:gd fmla="val 21010" name="adj1"/>
              <a:gd fmla="val 7356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 ! PLUS </a:t>
            </a:r>
            <a:r>
              <a:rPr lang="en"/>
              <a:t>QU'À</a:t>
            </a:r>
            <a:r>
              <a:rPr lang="en"/>
              <a:t> PRENDRE UNE PHOTO !</a:t>
            </a:r>
            <a:endParaRPr/>
          </a:p>
        </p:txBody>
      </p:sp>
      <p:pic>
        <p:nvPicPr>
          <p:cNvPr id="1015" name="Google Shape;1015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886" y="3441925"/>
            <a:ext cx="596590" cy="8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7486" y="3670113"/>
            <a:ext cx="411375" cy="3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/>
          <p:nvPr>
            <p:ph type="title"/>
          </p:nvPr>
        </p:nvSpPr>
        <p:spPr>
          <a:xfrm>
            <a:off x="1097925" y="831150"/>
            <a:ext cx="7748700" cy="31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Choisissez 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UN poste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pour lequel vous pouvez simuler l’entretien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Exemple :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Poste actuel ou ancien poste de la personne qui joue le/la recruteur(-se)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25" y="2483650"/>
            <a:ext cx="785800" cy="7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1"/>
          <p:cNvSpPr/>
          <p:nvPr/>
        </p:nvSpPr>
        <p:spPr>
          <a:xfrm>
            <a:off x="3265600" y="1458550"/>
            <a:ext cx="2888100" cy="234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01"/>
          <p:cNvSpPr/>
          <p:nvPr/>
        </p:nvSpPr>
        <p:spPr>
          <a:xfrm>
            <a:off x="252650" y="1439450"/>
            <a:ext cx="2888100" cy="234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3" name="Google Shape;102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01"/>
          <p:cNvGrpSpPr/>
          <p:nvPr/>
        </p:nvGrpSpPr>
        <p:grpSpPr>
          <a:xfrm>
            <a:off x="477522" y="1760456"/>
            <a:ext cx="2415842" cy="1743400"/>
            <a:chOff x="1724388" y="1188075"/>
            <a:chExt cx="5380495" cy="3882851"/>
          </a:xfrm>
        </p:grpSpPr>
        <p:sp>
          <p:nvSpPr>
            <p:cNvPr id="1025" name="Google Shape;1025;p101"/>
            <p:cNvSpPr/>
            <p:nvPr/>
          </p:nvSpPr>
          <p:spPr>
            <a:xfrm>
              <a:off x="28673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SERVICE COMMERCIAL</a:t>
              </a:r>
              <a:endParaRPr sz="200"/>
            </a:p>
          </p:txBody>
        </p:sp>
        <p:sp>
          <p:nvSpPr>
            <p:cNvPr id="1026" name="Google Shape;1026;p101"/>
            <p:cNvSpPr/>
            <p:nvPr/>
          </p:nvSpPr>
          <p:spPr>
            <a:xfrm>
              <a:off x="37817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OUVERT EN 2018</a:t>
              </a:r>
              <a:endParaRPr sz="200"/>
            </a:p>
          </p:txBody>
        </p:sp>
        <p:sp>
          <p:nvSpPr>
            <p:cNvPr id="1027" name="Google Shape;1027;p101"/>
            <p:cNvSpPr/>
            <p:nvPr/>
          </p:nvSpPr>
          <p:spPr>
            <a:xfrm>
              <a:off x="5222438" y="29412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DEV XP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UX</a:t>
              </a:r>
              <a:endParaRPr sz="200"/>
            </a:p>
          </p:txBody>
        </p:sp>
        <p:sp>
          <p:nvSpPr>
            <p:cNvPr id="1028" name="Google Shape;1028;p101"/>
            <p:cNvSpPr/>
            <p:nvPr/>
          </p:nvSpPr>
          <p:spPr>
            <a:xfrm>
              <a:off x="6183883" y="29412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 LE MOBILE</a:t>
              </a:r>
              <a:endParaRPr sz="200"/>
            </a:p>
          </p:txBody>
        </p:sp>
        <p:sp>
          <p:nvSpPr>
            <p:cNvPr id="1029" name="Google Shape;1029;p101"/>
            <p:cNvSpPr/>
            <p:nvPr/>
          </p:nvSpPr>
          <p:spPr>
            <a:xfrm>
              <a:off x="1724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POSTE</a:t>
              </a:r>
              <a:endParaRPr sz="200"/>
            </a:p>
          </p:txBody>
        </p:sp>
        <p:sp>
          <p:nvSpPr>
            <p:cNvPr id="1030" name="Google Shape;1030;p101"/>
            <p:cNvSpPr/>
            <p:nvPr/>
          </p:nvSpPr>
          <p:spPr>
            <a:xfrm>
              <a:off x="1724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L’ÉQUIPE</a:t>
              </a:r>
              <a:endParaRPr sz="200"/>
            </a:p>
          </p:txBody>
        </p:sp>
        <p:sp>
          <p:nvSpPr>
            <p:cNvPr id="1031" name="Google Shape;1031;p101"/>
            <p:cNvSpPr/>
            <p:nvPr/>
          </p:nvSpPr>
          <p:spPr>
            <a:xfrm>
              <a:off x="1724388" y="2085483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3.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SERVICE</a:t>
              </a:r>
              <a:endParaRPr sz="200"/>
            </a:p>
          </p:txBody>
        </p:sp>
        <p:sp>
          <p:nvSpPr>
            <p:cNvPr id="1032" name="Google Shape;1032;p101"/>
            <p:cNvSpPr/>
            <p:nvPr/>
          </p:nvSpPr>
          <p:spPr>
            <a:xfrm>
              <a:off x="1724388" y="1188075"/>
              <a:ext cx="765600" cy="8439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4.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L’ENTREPRISE</a:t>
              </a:r>
              <a:endParaRPr sz="200"/>
            </a:p>
          </p:txBody>
        </p:sp>
        <p:sp>
          <p:nvSpPr>
            <p:cNvPr id="1033" name="Google Shape;1033;p101"/>
            <p:cNvSpPr/>
            <p:nvPr/>
          </p:nvSpPr>
          <p:spPr>
            <a:xfrm>
              <a:off x="2867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CHEF DE PROJET</a:t>
              </a:r>
              <a:endParaRPr sz="200"/>
            </a:p>
          </p:txBody>
        </p:sp>
        <p:sp>
          <p:nvSpPr>
            <p:cNvPr id="1034" name="Google Shape;1034;p101"/>
            <p:cNvSpPr/>
            <p:nvPr/>
          </p:nvSpPr>
          <p:spPr>
            <a:xfrm>
              <a:off x="2867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E-COMMERCE</a:t>
              </a:r>
              <a:endParaRPr sz="200"/>
            </a:p>
          </p:txBody>
        </p:sp>
        <p:sp>
          <p:nvSpPr>
            <p:cNvPr id="1035" name="Google Shape;1035;p101"/>
            <p:cNvSpPr/>
            <p:nvPr/>
          </p:nvSpPr>
          <p:spPr>
            <a:xfrm>
              <a:off x="37817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5 PERS.</a:t>
              </a:r>
              <a:endParaRPr sz="200"/>
            </a:p>
          </p:txBody>
        </p:sp>
        <p:sp>
          <p:nvSpPr>
            <p:cNvPr id="1036" name="Google Shape;1036;p101"/>
            <p:cNvSpPr/>
            <p:nvPr/>
          </p:nvSpPr>
          <p:spPr>
            <a:xfrm rot="1514362">
              <a:off x="4197808" y="3191701"/>
              <a:ext cx="765477" cy="7850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10 PERS. L’AN PROCHAIN</a:t>
              </a:r>
              <a:endParaRPr sz="200"/>
            </a:p>
          </p:txBody>
        </p:sp>
        <p:sp>
          <p:nvSpPr>
            <p:cNvPr id="1037" name="Google Shape;1037;p101"/>
            <p:cNvSpPr/>
            <p:nvPr/>
          </p:nvSpPr>
          <p:spPr>
            <a:xfrm>
              <a:off x="3781808" y="38658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FACE AU CLIENT ALLEMAND</a:t>
              </a:r>
              <a:endParaRPr sz="200"/>
            </a:p>
          </p:txBody>
        </p:sp>
        <p:sp>
          <p:nvSpPr>
            <p:cNvPr id="1038" name="Google Shape;1038;p101"/>
            <p:cNvSpPr/>
            <p:nvPr/>
          </p:nvSpPr>
          <p:spPr>
            <a:xfrm>
              <a:off x="2867408" y="1188076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HORS UE</a:t>
              </a:r>
              <a:endParaRPr sz="200"/>
            </a:p>
          </p:txBody>
        </p:sp>
        <p:sp>
          <p:nvSpPr>
            <p:cNvPr id="1039" name="Google Shape;1039;p101"/>
            <p:cNvSpPr/>
            <p:nvPr/>
          </p:nvSpPr>
          <p:spPr>
            <a:xfrm>
              <a:off x="4044933" y="2705500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XP CROISSANCE CHEZ X</a:t>
              </a:r>
              <a:endParaRPr sz="200"/>
            </a:p>
          </p:txBody>
        </p:sp>
        <p:sp>
          <p:nvSpPr>
            <p:cNvPr id="1040" name="Google Shape;1040;p101"/>
            <p:cNvSpPr/>
            <p:nvPr/>
          </p:nvSpPr>
          <p:spPr>
            <a:xfrm>
              <a:off x="4243183" y="4285826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STAGE A HAMBOURG EN 2014</a:t>
              </a:r>
              <a:endParaRPr sz="200"/>
            </a:p>
          </p:txBody>
        </p:sp>
        <p:sp>
          <p:nvSpPr>
            <p:cNvPr id="1041" name="Google Shape;1041;p101"/>
            <p:cNvSpPr/>
            <p:nvPr/>
          </p:nvSpPr>
          <p:spPr>
            <a:xfrm>
              <a:off x="6339283" y="3558075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MEETUP MOBILE</a:t>
              </a:r>
              <a:endParaRPr sz="200"/>
            </a:p>
          </p:txBody>
        </p:sp>
      </p:grpSp>
      <p:sp>
        <p:nvSpPr>
          <p:cNvPr id="1042" name="Google Shape;1042;p101"/>
          <p:cNvSpPr/>
          <p:nvPr/>
        </p:nvSpPr>
        <p:spPr>
          <a:xfrm>
            <a:off x="4804700" y="641900"/>
            <a:ext cx="3937800" cy="1795500"/>
          </a:xfrm>
          <a:prstGeom prst="cloudCallout">
            <a:avLst>
              <a:gd fmla="val 21010" name="adj1"/>
              <a:gd fmla="val 7356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 PEUX COMPARER LES CANDIDATS</a:t>
            </a:r>
            <a:endParaRPr/>
          </a:p>
        </p:txBody>
      </p:sp>
      <p:pic>
        <p:nvPicPr>
          <p:cNvPr id="1043" name="Google Shape;1043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50" y="3207349"/>
            <a:ext cx="506325" cy="5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7649" y="3254700"/>
            <a:ext cx="597727" cy="55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5" name="Google Shape;1045;p101"/>
          <p:cNvGrpSpPr/>
          <p:nvPr/>
        </p:nvGrpSpPr>
        <p:grpSpPr>
          <a:xfrm>
            <a:off x="3435472" y="1700056"/>
            <a:ext cx="2346068" cy="1743400"/>
            <a:chOff x="1724388" y="1188075"/>
            <a:chExt cx="5225095" cy="3882851"/>
          </a:xfrm>
        </p:grpSpPr>
        <p:sp>
          <p:nvSpPr>
            <p:cNvPr id="1046" name="Google Shape;1046;p101"/>
            <p:cNvSpPr/>
            <p:nvPr/>
          </p:nvSpPr>
          <p:spPr>
            <a:xfrm>
              <a:off x="28673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SERVICE COMMERCIAL</a:t>
              </a:r>
              <a:endParaRPr sz="200"/>
            </a:p>
          </p:txBody>
        </p:sp>
        <p:sp>
          <p:nvSpPr>
            <p:cNvPr id="1047" name="Google Shape;1047;p101"/>
            <p:cNvSpPr/>
            <p:nvPr/>
          </p:nvSpPr>
          <p:spPr>
            <a:xfrm>
              <a:off x="37817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OUVERT EN 2018</a:t>
              </a:r>
              <a:endParaRPr sz="200"/>
            </a:p>
          </p:txBody>
        </p:sp>
        <p:sp>
          <p:nvSpPr>
            <p:cNvPr id="1048" name="Google Shape;1048;p101"/>
            <p:cNvSpPr/>
            <p:nvPr/>
          </p:nvSpPr>
          <p:spPr>
            <a:xfrm>
              <a:off x="5222438" y="29412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DEV XP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UX</a:t>
              </a:r>
              <a:endParaRPr sz="200"/>
            </a:p>
          </p:txBody>
        </p:sp>
        <p:sp>
          <p:nvSpPr>
            <p:cNvPr id="1049" name="Google Shape;1049;p101"/>
            <p:cNvSpPr/>
            <p:nvPr/>
          </p:nvSpPr>
          <p:spPr>
            <a:xfrm>
              <a:off x="6183883" y="29412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 LE MOBILE</a:t>
              </a:r>
              <a:endParaRPr sz="200"/>
            </a:p>
          </p:txBody>
        </p:sp>
        <p:sp>
          <p:nvSpPr>
            <p:cNvPr id="1050" name="Google Shape;1050;p101"/>
            <p:cNvSpPr/>
            <p:nvPr/>
          </p:nvSpPr>
          <p:spPr>
            <a:xfrm>
              <a:off x="1724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POSTE</a:t>
              </a:r>
              <a:endParaRPr sz="200"/>
            </a:p>
          </p:txBody>
        </p:sp>
        <p:sp>
          <p:nvSpPr>
            <p:cNvPr id="1051" name="Google Shape;1051;p101"/>
            <p:cNvSpPr/>
            <p:nvPr/>
          </p:nvSpPr>
          <p:spPr>
            <a:xfrm>
              <a:off x="1724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L’ÉQUIPE</a:t>
              </a:r>
              <a:endParaRPr sz="200"/>
            </a:p>
          </p:txBody>
        </p:sp>
        <p:sp>
          <p:nvSpPr>
            <p:cNvPr id="1052" name="Google Shape;1052;p101"/>
            <p:cNvSpPr/>
            <p:nvPr/>
          </p:nvSpPr>
          <p:spPr>
            <a:xfrm>
              <a:off x="1724388" y="2085483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3.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SERVICE</a:t>
              </a:r>
              <a:endParaRPr sz="200"/>
            </a:p>
          </p:txBody>
        </p:sp>
        <p:sp>
          <p:nvSpPr>
            <p:cNvPr id="1053" name="Google Shape;1053;p101"/>
            <p:cNvSpPr/>
            <p:nvPr/>
          </p:nvSpPr>
          <p:spPr>
            <a:xfrm>
              <a:off x="1724388" y="1188075"/>
              <a:ext cx="765600" cy="8439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4.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L’ENTREPRISE</a:t>
              </a:r>
              <a:endParaRPr sz="200"/>
            </a:p>
          </p:txBody>
        </p:sp>
        <p:sp>
          <p:nvSpPr>
            <p:cNvPr id="1054" name="Google Shape;1054;p101"/>
            <p:cNvSpPr/>
            <p:nvPr/>
          </p:nvSpPr>
          <p:spPr>
            <a:xfrm>
              <a:off x="2867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CHEF DE PROJET</a:t>
              </a:r>
              <a:endParaRPr sz="200"/>
            </a:p>
          </p:txBody>
        </p:sp>
        <p:sp>
          <p:nvSpPr>
            <p:cNvPr id="1055" name="Google Shape;1055;p101"/>
            <p:cNvSpPr/>
            <p:nvPr/>
          </p:nvSpPr>
          <p:spPr>
            <a:xfrm>
              <a:off x="2867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E-COMMERCE</a:t>
              </a:r>
              <a:endParaRPr sz="200"/>
            </a:p>
          </p:txBody>
        </p:sp>
        <p:sp>
          <p:nvSpPr>
            <p:cNvPr id="1056" name="Google Shape;1056;p101"/>
            <p:cNvSpPr/>
            <p:nvPr/>
          </p:nvSpPr>
          <p:spPr>
            <a:xfrm>
              <a:off x="37817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5 PERS.</a:t>
              </a:r>
              <a:endParaRPr sz="200"/>
            </a:p>
          </p:txBody>
        </p:sp>
        <p:sp>
          <p:nvSpPr>
            <p:cNvPr id="1057" name="Google Shape;1057;p101"/>
            <p:cNvSpPr/>
            <p:nvPr/>
          </p:nvSpPr>
          <p:spPr>
            <a:xfrm rot="1514362">
              <a:off x="4197808" y="3191701"/>
              <a:ext cx="765477" cy="7850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10 PERS. L’AN PROCHAIN</a:t>
              </a:r>
              <a:endParaRPr sz="200"/>
            </a:p>
          </p:txBody>
        </p:sp>
        <p:sp>
          <p:nvSpPr>
            <p:cNvPr id="1058" name="Google Shape;1058;p101"/>
            <p:cNvSpPr/>
            <p:nvPr/>
          </p:nvSpPr>
          <p:spPr>
            <a:xfrm>
              <a:off x="3781808" y="38658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FACE AU CLIENT ALLEMAND</a:t>
              </a:r>
              <a:endParaRPr sz="200"/>
            </a:p>
          </p:txBody>
        </p:sp>
        <p:sp>
          <p:nvSpPr>
            <p:cNvPr id="1059" name="Google Shape;1059;p101"/>
            <p:cNvSpPr/>
            <p:nvPr/>
          </p:nvSpPr>
          <p:spPr>
            <a:xfrm>
              <a:off x="2867408" y="1188076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HORS UE</a:t>
              </a:r>
              <a:endParaRPr sz="200"/>
            </a:p>
          </p:txBody>
        </p:sp>
        <p:sp>
          <p:nvSpPr>
            <p:cNvPr id="1060" name="Google Shape;1060;p101"/>
            <p:cNvSpPr/>
            <p:nvPr/>
          </p:nvSpPr>
          <p:spPr>
            <a:xfrm>
              <a:off x="4243183" y="4285826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STAGE A HAMBOURG EN 2014</a:t>
              </a:r>
              <a:endParaRPr sz="200"/>
            </a:p>
          </p:txBody>
        </p:sp>
        <p:sp>
          <p:nvSpPr>
            <p:cNvPr id="1061" name="Google Shape;1061;p101"/>
            <p:cNvSpPr/>
            <p:nvPr/>
          </p:nvSpPr>
          <p:spPr>
            <a:xfrm>
              <a:off x="3249138" y="1495715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MEETUP MOBILE</a:t>
              </a:r>
              <a:endParaRPr sz="200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25" y="2200250"/>
            <a:ext cx="3306025" cy="25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02"/>
          <p:cNvSpPr/>
          <p:nvPr/>
        </p:nvSpPr>
        <p:spPr>
          <a:xfrm>
            <a:off x="3570400" y="772750"/>
            <a:ext cx="2888100" cy="234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02"/>
          <p:cNvSpPr/>
          <p:nvPr/>
        </p:nvSpPr>
        <p:spPr>
          <a:xfrm>
            <a:off x="100250" y="1363250"/>
            <a:ext cx="2888100" cy="234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9" name="Google Shape;1069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245" y="2890700"/>
            <a:ext cx="783025" cy="10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0" name="Google Shape;1070;p102"/>
          <p:cNvGrpSpPr/>
          <p:nvPr/>
        </p:nvGrpSpPr>
        <p:grpSpPr>
          <a:xfrm>
            <a:off x="401322" y="1684256"/>
            <a:ext cx="2415842" cy="1743400"/>
            <a:chOff x="1724388" y="1188075"/>
            <a:chExt cx="5380495" cy="3882851"/>
          </a:xfrm>
        </p:grpSpPr>
        <p:sp>
          <p:nvSpPr>
            <p:cNvPr id="1071" name="Google Shape;1071;p102"/>
            <p:cNvSpPr/>
            <p:nvPr/>
          </p:nvSpPr>
          <p:spPr>
            <a:xfrm>
              <a:off x="28673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SERVICE COMMERCIAL</a:t>
              </a:r>
              <a:endParaRPr sz="200"/>
            </a:p>
          </p:txBody>
        </p:sp>
        <p:sp>
          <p:nvSpPr>
            <p:cNvPr id="1072" name="Google Shape;1072;p102"/>
            <p:cNvSpPr/>
            <p:nvPr/>
          </p:nvSpPr>
          <p:spPr>
            <a:xfrm>
              <a:off x="37817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OUVERT EN 2018</a:t>
              </a:r>
              <a:endParaRPr sz="200"/>
            </a:p>
          </p:txBody>
        </p:sp>
        <p:sp>
          <p:nvSpPr>
            <p:cNvPr id="1073" name="Google Shape;1073;p102"/>
            <p:cNvSpPr/>
            <p:nvPr/>
          </p:nvSpPr>
          <p:spPr>
            <a:xfrm>
              <a:off x="5222438" y="29412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DEV XP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UX</a:t>
              </a:r>
              <a:endParaRPr sz="200"/>
            </a:p>
          </p:txBody>
        </p:sp>
        <p:sp>
          <p:nvSpPr>
            <p:cNvPr id="1074" name="Google Shape;1074;p102"/>
            <p:cNvSpPr/>
            <p:nvPr/>
          </p:nvSpPr>
          <p:spPr>
            <a:xfrm>
              <a:off x="6183883" y="29412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 LE MOBILE</a:t>
              </a:r>
              <a:endParaRPr sz="200"/>
            </a:p>
          </p:txBody>
        </p:sp>
        <p:sp>
          <p:nvSpPr>
            <p:cNvPr id="1075" name="Google Shape;1075;p102"/>
            <p:cNvSpPr/>
            <p:nvPr/>
          </p:nvSpPr>
          <p:spPr>
            <a:xfrm>
              <a:off x="1724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POSTE</a:t>
              </a:r>
              <a:endParaRPr sz="200"/>
            </a:p>
          </p:txBody>
        </p:sp>
        <p:sp>
          <p:nvSpPr>
            <p:cNvPr id="1076" name="Google Shape;1076;p102"/>
            <p:cNvSpPr/>
            <p:nvPr/>
          </p:nvSpPr>
          <p:spPr>
            <a:xfrm>
              <a:off x="1724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L’ÉQUIPE</a:t>
              </a:r>
              <a:endParaRPr sz="200"/>
            </a:p>
          </p:txBody>
        </p:sp>
        <p:sp>
          <p:nvSpPr>
            <p:cNvPr id="1077" name="Google Shape;1077;p102"/>
            <p:cNvSpPr/>
            <p:nvPr/>
          </p:nvSpPr>
          <p:spPr>
            <a:xfrm>
              <a:off x="1724388" y="2085483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3.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SERVICE</a:t>
              </a:r>
              <a:endParaRPr sz="200"/>
            </a:p>
          </p:txBody>
        </p:sp>
        <p:sp>
          <p:nvSpPr>
            <p:cNvPr id="1078" name="Google Shape;1078;p102"/>
            <p:cNvSpPr/>
            <p:nvPr/>
          </p:nvSpPr>
          <p:spPr>
            <a:xfrm>
              <a:off x="1724388" y="1188075"/>
              <a:ext cx="765600" cy="8439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4.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L’ENTREPRISE</a:t>
              </a:r>
              <a:endParaRPr sz="200"/>
            </a:p>
          </p:txBody>
        </p:sp>
        <p:sp>
          <p:nvSpPr>
            <p:cNvPr id="1079" name="Google Shape;1079;p102"/>
            <p:cNvSpPr/>
            <p:nvPr/>
          </p:nvSpPr>
          <p:spPr>
            <a:xfrm>
              <a:off x="2867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CHEF DE PROJET</a:t>
              </a:r>
              <a:endParaRPr sz="200"/>
            </a:p>
          </p:txBody>
        </p:sp>
        <p:sp>
          <p:nvSpPr>
            <p:cNvPr id="1080" name="Google Shape;1080;p102"/>
            <p:cNvSpPr/>
            <p:nvPr/>
          </p:nvSpPr>
          <p:spPr>
            <a:xfrm>
              <a:off x="2867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E-COMMERCE</a:t>
              </a:r>
              <a:endParaRPr sz="200"/>
            </a:p>
          </p:txBody>
        </p:sp>
        <p:sp>
          <p:nvSpPr>
            <p:cNvPr id="1081" name="Google Shape;1081;p102"/>
            <p:cNvSpPr/>
            <p:nvPr/>
          </p:nvSpPr>
          <p:spPr>
            <a:xfrm>
              <a:off x="37817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5 PERS.</a:t>
              </a:r>
              <a:endParaRPr sz="200"/>
            </a:p>
          </p:txBody>
        </p:sp>
        <p:sp>
          <p:nvSpPr>
            <p:cNvPr id="1082" name="Google Shape;1082;p102"/>
            <p:cNvSpPr/>
            <p:nvPr/>
          </p:nvSpPr>
          <p:spPr>
            <a:xfrm rot="1514362">
              <a:off x="4197808" y="3191701"/>
              <a:ext cx="765477" cy="7850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10 PERS. L’AN PROCHAIN</a:t>
              </a:r>
              <a:endParaRPr sz="200"/>
            </a:p>
          </p:txBody>
        </p:sp>
        <p:sp>
          <p:nvSpPr>
            <p:cNvPr id="1083" name="Google Shape;1083;p102"/>
            <p:cNvSpPr/>
            <p:nvPr/>
          </p:nvSpPr>
          <p:spPr>
            <a:xfrm>
              <a:off x="3781808" y="38658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FACE AU CLIENT ALLEMAND</a:t>
              </a:r>
              <a:endParaRPr sz="200"/>
            </a:p>
          </p:txBody>
        </p:sp>
        <p:sp>
          <p:nvSpPr>
            <p:cNvPr id="1084" name="Google Shape;1084;p102"/>
            <p:cNvSpPr/>
            <p:nvPr/>
          </p:nvSpPr>
          <p:spPr>
            <a:xfrm>
              <a:off x="2867408" y="1188076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HORS UE</a:t>
              </a:r>
              <a:endParaRPr sz="200"/>
            </a:p>
          </p:txBody>
        </p:sp>
        <p:sp>
          <p:nvSpPr>
            <p:cNvPr id="1085" name="Google Shape;1085;p102"/>
            <p:cNvSpPr/>
            <p:nvPr/>
          </p:nvSpPr>
          <p:spPr>
            <a:xfrm>
              <a:off x="4044933" y="2705500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XP CROISSANCE CHEZ X</a:t>
              </a:r>
              <a:endParaRPr sz="200"/>
            </a:p>
          </p:txBody>
        </p:sp>
        <p:sp>
          <p:nvSpPr>
            <p:cNvPr id="1086" name="Google Shape;1086;p102"/>
            <p:cNvSpPr/>
            <p:nvPr/>
          </p:nvSpPr>
          <p:spPr>
            <a:xfrm>
              <a:off x="4243183" y="4285826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STAGE A HAMBOURG EN 2014</a:t>
              </a:r>
              <a:endParaRPr sz="200"/>
            </a:p>
          </p:txBody>
        </p:sp>
        <p:sp>
          <p:nvSpPr>
            <p:cNvPr id="1087" name="Google Shape;1087;p102"/>
            <p:cNvSpPr/>
            <p:nvPr/>
          </p:nvSpPr>
          <p:spPr>
            <a:xfrm>
              <a:off x="6339283" y="3558075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MEETUP MOBILE</a:t>
              </a:r>
              <a:endParaRPr sz="200"/>
            </a:p>
          </p:txBody>
        </p:sp>
      </p:grpSp>
      <p:sp>
        <p:nvSpPr>
          <p:cNvPr id="1088" name="Google Shape;1088;p102"/>
          <p:cNvSpPr/>
          <p:nvPr/>
        </p:nvSpPr>
        <p:spPr>
          <a:xfrm>
            <a:off x="6645725" y="489500"/>
            <a:ext cx="2415900" cy="1795500"/>
          </a:xfrm>
          <a:prstGeom prst="cloudCallout">
            <a:avLst>
              <a:gd fmla="val -8940" name="adj1"/>
              <a:gd fmla="val 77736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JUSTIFIER PLUS FACILEMENT  </a:t>
            </a:r>
            <a:r>
              <a:rPr lang="en"/>
              <a:t>AUPRÈS</a:t>
            </a:r>
            <a:r>
              <a:rPr lang="en"/>
              <a:t> DE MA </a:t>
            </a:r>
            <a:r>
              <a:rPr lang="en"/>
              <a:t>HIÉRARCHIE</a:t>
            </a:r>
            <a:endParaRPr/>
          </a:p>
        </p:txBody>
      </p:sp>
      <p:pic>
        <p:nvPicPr>
          <p:cNvPr id="1089" name="Google Shape;1089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450" y="3131149"/>
            <a:ext cx="506325" cy="5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2449" y="2568900"/>
            <a:ext cx="597727" cy="55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1" name="Google Shape;1091;p102"/>
          <p:cNvGrpSpPr/>
          <p:nvPr/>
        </p:nvGrpSpPr>
        <p:grpSpPr>
          <a:xfrm>
            <a:off x="3740272" y="1014256"/>
            <a:ext cx="2346068" cy="1743400"/>
            <a:chOff x="1724388" y="1188075"/>
            <a:chExt cx="5225095" cy="3882851"/>
          </a:xfrm>
        </p:grpSpPr>
        <p:sp>
          <p:nvSpPr>
            <p:cNvPr id="1092" name="Google Shape;1092;p102"/>
            <p:cNvSpPr/>
            <p:nvPr/>
          </p:nvSpPr>
          <p:spPr>
            <a:xfrm>
              <a:off x="28673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SERVICE COMMERCIAL</a:t>
              </a:r>
              <a:endParaRPr sz="200"/>
            </a:p>
          </p:txBody>
        </p:sp>
        <p:sp>
          <p:nvSpPr>
            <p:cNvPr id="1093" name="Google Shape;1093;p102"/>
            <p:cNvSpPr/>
            <p:nvPr/>
          </p:nvSpPr>
          <p:spPr>
            <a:xfrm>
              <a:off x="3781788" y="209751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OUVERT EN 2018</a:t>
              </a:r>
              <a:endParaRPr sz="200"/>
            </a:p>
          </p:txBody>
        </p:sp>
        <p:sp>
          <p:nvSpPr>
            <p:cNvPr id="1094" name="Google Shape;1094;p102"/>
            <p:cNvSpPr/>
            <p:nvPr/>
          </p:nvSpPr>
          <p:spPr>
            <a:xfrm>
              <a:off x="5222438" y="29412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DEV XP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 UX</a:t>
              </a:r>
              <a:endParaRPr sz="200"/>
            </a:p>
          </p:txBody>
        </p:sp>
        <p:sp>
          <p:nvSpPr>
            <p:cNvPr id="1095" name="Google Shape;1095;p102"/>
            <p:cNvSpPr/>
            <p:nvPr/>
          </p:nvSpPr>
          <p:spPr>
            <a:xfrm>
              <a:off x="6183883" y="29412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 LE MOBILE</a:t>
              </a:r>
              <a:endParaRPr sz="200"/>
            </a:p>
          </p:txBody>
        </p:sp>
        <p:sp>
          <p:nvSpPr>
            <p:cNvPr id="1096" name="Google Shape;1096;p102"/>
            <p:cNvSpPr/>
            <p:nvPr/>
          </p:nvSpPr>
          <p:spPr>
            <a:xfrm>
              <a:off x="1724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POSTE</a:t>
              </a:r>
              <a:endParaRPr sz="200"/>
            </a:p>
          </p:txBody>
        </p:sp>
        <p:sp>
          <p:nvSpPr>
            <p:cNvPr id="1097" name="Google Shape;1097;p102"/>
            <p:cNvSpPr/>
            <p:nvPr/>
          </p:nvSpPr>
          <p:spPr>
            <a:xfrm>
              <a:off x="1724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2.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L’ÉQUIPE</a:t>
              </a:r>
              <a:endParaRPr sz="200"/>
            </a:p>
          </p:txBody>
        </p:sp>
        <p:sp>
          <p:nvSpPr>
            <p:cNvPr id="1098" name="Google Shape;1098;p102"/>
            <p:cNvSpPr/>
            <p:nvPr/>
          </p:nvSpPr>
          <p:spPr>
            <a:xfrm>
              <a:off x="1724388" y="2085483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3.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LE SERVICE</a:t>
              </a:r>
              <a:endParaRPr sz="200"/>
            </a:p>
          </p:txBody>
        </p:sp>
        <p:sp>
          <p:nvSpPr>
            <p:cNvPr id="1099" name="Google Shape;1099;p102"/>
            <p:cNvSpPr/>
            <p:nvPr/>
          </p:nvSpPr>
          <p:spPr>
            <a:xfrm>
              <a:off x="1724388" y="1188075"/>
              <a:ext cx="765600" cy="8439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4.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L’ENTREPRISE</a:t>
              </a:r>
              <a:endParaRPr sz="200"/>
            </a:p>
          </p:txBody>
        </p:sp>
        <p:sp>
          <p:nvSpPr>
            <p:cNvPr id="1100" name="Google Shape;1100;p102"/>
            <p:cNvSpPr/>
            <p:nvPr/>
          </p:nvSpPr>
          <p:spPr>
            <a:xfrm>
              <a:off x="2867388" y="3750464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CHEF DE PROJET</a:t>
              </a:r>
              <a:endParaRPr sz="200"/>
            </a:p>
          </p:txBody>
        </p:sp>
        <p:sp>
          <p:nvSpPr>
            <p:cNvPr id="1101" name="Google Shape;1101;p102"/>
            <p:cNvSpPr/>
            <p:nvPr/>
          </p:nvSpPr>
          <p:spPr>
            <a:xfrm>
              <a:off x="28673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E-COMMERCE</a:t>
              </a:r>
              <a:endParaRPr sz="200"/>
            </a:p>
          </p:txBody>
        </p:sp>
        <p:sp>
          <p:nvSpPr>
            <p:cNvPr id="1102" name="Google Shape;1102;p102"/>
            <p:cNvSpPr/>
            <p:nvPr/>
          </p:nvSpPr>
          <p:spPr>
            <a:xfrm>
              <a:off x="3781788" y="2924000"/>
              <a:ext cx="765600" cy="7851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5 PERS.</a:t>
              </a:r>
              <a:endParaRPr sz="200"/>
            </a:p>
          </p:txBody>
        </p:sp>
        <p:sp>
          <p:nvSpPr>
            <p:cNvPr id="1103" name="Google Shape;1103;p102"/>
            <p:cNvSpPr/>
            <p:nvPr/>
          </p:nvSpPr>
          <p:spPr>
            <a:xfrm rot="1514362">
              <a:off x="4197808" y="3191701"/>
              <a:ext cx="765477" cy="7850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10 PERS. L’AN PROCHAIN</a:t>
              </a:r>
              <a:endParaRPr sz="200"/>
            </a:p>
          </p:txBody>
        </p:sp>
        <p:sp>
          <p:nvSpPr>
            <p:cNvPr id="1104" name="Google Shape;1104;p102"/>
            <p:cNvSpPr/>
            <p:nvPr/>
          </p:nvSpPr>
          <p:spPr>
            <a:xfrm>
              <a:off x="3781808" y="3865851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FACE AU CLIENT ALLEMAND</a:t>
              </a:r>
              <a:endParaRPr sz="200"/>
            </a:p>
          </p:txBody>
        </p:sp>
        <p:sp>
          <p:nvSpPr>
            <p:cNvPr id="1105" name="Google Shape;1105;p102"/>
            <p:cNvSpPr/>
            <p:nvPr/>
          </p:nvSpPr>
          <p:spPr>
            <a:xfrm>
              <a:off x="2867408" y="1188076"/>
              <a:ext cx="765600" cy="7851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DEVELOPPER</a:t>
              </a:r>
              <a:endParaRPr sz="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HORS UE</a:t>
              </a:r>
              <a:endParaRPr sz="200"/>
            </a:p>
          </p:txBody>
        </p:sp>
        <p:sp>
          <p:nvSpPr>
            <p:cNvPr id="1106" name="Google Shape;1106;p102"/>
            <p:cNvSpPr/>
            <p:nvPr/>
          </p:nvSpPr>
          <p:spPr>
            <a:xfrm>
              <a:off x="4243183" y="4285826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STAGE A HAMBOURG EN 2014</a:t>
              </a:r>
              <a:endParaRPr sz="200"/>
            </a:p>
          </p:txBody>
        </p:sp>
        <p:sp>
          <p:nvSpPr>
            <p:cNvPr id="1107" name="Google Shape;1107;p102"/>
            <p:cNvSpPr/>
            <p:nvPr/>
          </p:nvSpPr>
          <p:spPr>
            <a:xfrm>
              <a:off x="3249138" y="1495715"/>
              <a:ext cx="765600" cy="7851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"/>
                <a:t>MEETUP MOBILE</a:t>
              </a:r>
              <a:endParaRPr sz="200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Debriefing rapide entre 2 équipes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4 questions</a:t>
            </a:r>
            <a:endParaRPr/>
          </a:p>
        </p:txBody>
      </p:sp>
      <p:sp>
        <p:nvSpPr>
          <p:cNvPr id="1113" name="Google Shape;1113;p103"/>
          <p:cNvSpPr txBox="1"/>
          <p:nvPr>
            <p:ph idx="1" type="body"/>
          </p:nvPr>
        </p:nvSpPr>
        <p:spPr>
          <a:xfrm>
            <a:off x="2324700" y="2133275"/>
            <a:ext cx="65076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Comment avez vous vécu l’entretien 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Quels sont les avantages/inconvénients par rapport à un entretien “classique” (100% oral ?)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Quelles limites à l’exercice ?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Que pensez-vous du compte rendu ? (photo)</a:t>
            </a:r>
            <a:endParaRPr/>
          </a:p>
        </p:txBody>
      </p:sp>
      <p:pic>
        <p:nvPicPr>
          <p:cNvPr id="1114" name="Google Shape;111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685" y="2926825"/>
            <a:ext cx="679083" cy="8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62" y="2957563"/>
            <a:ext cx="729299" cy="8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1427" y="221200"/>
            <a:ext cx="613274" cy="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03"/>
          <p:cNvSpPr txBox="1"/>
          <p:nvPr/>
        </p:nvSpPr>
        <p:spPr>
          <a:xfrm>
            <a:off x="8296278" y="1045000"/>
            <a:ext cx="899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5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min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Changez les rôles et Replay !</a:t>
            </a:r>
            <a:endParaRPr/>
          </a:p>
        </p:txBody>
      </p:sp>
      <p:sp>
        <p:nvSpPr>
          <p:cNvPr id="1123" name="Google Shape;1123;p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Temps total d’un tour : 35 minutes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Participez en tant que recruteur également (à écrire des tickets)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0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Bravo à tous !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0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2-4-8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#OpenSeriousGame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 la formation au CSM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07"/>
          <p:cNvSpPr txBox="1"/>
          <p:nvPr/>
        </p:nvSpPr>
        <p:spPr>
          <a:xfrm>
            <a:off x="0" y="214771"/>
            <a:ext cx="9144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Le 2 - 4 - 8 #OpenSeriousGame 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9" name="Google Shape;113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576" y="3265723"/>
            <a:ext cx="1410838" cy="141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020" y="3265723"/>
            <a:ext cx="1410838" cy="141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107"/>
          <p:cNvSpPr txBox="1"/>
          <p:nvPr/>
        </p:nvSpPr>
        <p:spPr>
          <a:xfrm>
            <a:off x="1596669" y="1891678"/>
            <a:ext cx="24522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À 2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2*2 minutes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Dites à votre binôme pourquoi il ferait un(e) bon(ne) animateur(-trice)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2" name="Google Shape;1142;p107"/>
          <p:cNvSpPr/>
          <p:nvPr/>
        </p:nvSpPr>
        <p:spPr>
          <a:xfrm>
            <a:off x="5265444" y="1023936"/>
            <a:ext cx="3752100" cy="1799400"/>
          </a:xfrm>
          <a:prstGeom prst="wedgeEllipseCallout">
            <a:avLst>
              <a:gd fmla="val -22170" name="adj1"/>
              <a:gd fmla="val 808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Tu pourrais toi aussi animer la formation CSM, car je te trouve les qualités d’animation suivantes : ...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3" name="Google Shape;1143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470" y="2229712"/>
            <a:ext cx="302382" cy="30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08"/>
          <p:cNvSpPr txBox="1"/>
          <p:nvPr/>
        </p:nvSpPr>
        <p:spPr>
          <a:xfrm>
            <a:off x="0" y="214771"/>
            <a:ext cx="9144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 2 - 4 - 8 #OpenSeriousGame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9" name="Google Shape;114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140" y="3379621"/>
            <a:ext cx="1489092" cy="148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058" y="3369549"/>
            <a:ext cx="1489092" cy="148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7315" y="3384652"/>
            <a:ext cx="1489092" cy="148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4233" y="3374580"/>
            <a:ext cx="1489092" cy="1489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108"/>
          <p:cNvSpPr txBox="1"/>
          <p:nvPr/>
        </p:nvSpPr>
        <p:spPr>
          <a:xfrm>
            <a:off x="753713" y="1560932"/>
            <a:ext cx="24522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À 4 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2*3 minutes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Dites à l’autre binôme comment votre binôme animerait le jeu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4" name="Google Shape;1154;p108"/>
          <p:cNvSpPr/>
          <p:nvPr/>
        </p:nvSpPr>
        <p:spPr>
          <a:xfrm>
            <a:off x="4542325" y="1260072"/>
            <a:ext cx="3960000" cy="1459500"/>
          </a:xfrm>
          <a:prstGeom prst="wedgeEllipseCallout">
            <a:avLst>
              <a:gd fmla="val -29902" name="adj1"/>
              <a:gd fmla="val 8080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Si nous voulions l’animer, nous ferions ...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5" name="Google Shape;1155;p108"/>
          <p:cNvSpPr/>
          <p:nvPr/>
        </p:nvSpPr>
        <p:spPr>
          <a:xfrm>
            <a:off x="4542325" y="1260072"/>
            <a:ext cx="3960000" cy="1459500"/>
          </a:xfrm>
          <a:prstGeom prst="wedgeEllipseCallout">
            <a:avLst>
              <a:gd fmla="val -15082" name="adj1"/>
              <a:gd fmla="val 8696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Si nous animions la formation CSM, nous aurions animé de la manière suivante :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6" name="Google Shape;1156;p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377" y="1914141"/>
            <a:ext cx="302382" cy="30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09"/>
          <p:cNvSpPr txBox="1"/>
          <p:nvPr/>
        </p:nvSpPr>
        <p:spPr>
          <a:xfrm>
            <a:off x="0" y="214771"/>
            <a:ext cx="9144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 2 - 4 - 8 #OpenSeriousGame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2" name="Google Shape;1162;p109"/>
          <p:cNvSpPr txBox="1"/>
          <p:nvPr/>
        </p:nvSpPr>
        <p:spPr>
          <a:xfrm>
            <a:off x="770964" y="1644277"/>
            <a:ext cx="2991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À 8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fortaa"/>
                <a:ea typeface="Comfortaa"/>
                <a:cs typeface="Comfortaa"/>
                <a:sym typeface="Comfortaa"/>
              </a:rPr>
              <a:t>1 minute + 4 minutes</a:t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Après 1 min de réflexion, faites un tour de table sur les publics possibles pour ce jeu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3" name="Google Shape;1163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663" y="2491685"/>
            <a:ext cx="860365" cy="86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004" y="2053584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835" y="2053583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339" y="2355691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5647" y="3428373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1996" y="3993202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2835" y="3993201"/>
            <a:ext cx="860365" cy="8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0339" y="3292379"/>
            <a:ext cx="860365" cy="8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09"/>
          <p:cNvSpPr/>
          <p:nvPr/>
        </p:nvSpPr>
        <p:spPr>
          <a:xfrm>
            <a:off x="5968708" y="1576682"/>
            <a:ext cx="3109800" cy="1146000"/>
          </a:xfrm>
          <a:prstGeom prst="wedgeEllipseCallout">
            <a:avLst>
              <a:gd fmla="val -39641" name="adj1"/>
              <a:gd fmla="val 521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Je travaille avec le département X qui pourrait être intéressé par se former au CSM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72" name="Google Shape;1172;p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276" y="1959227"/>
            <a:ext cx="366331" cy="36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09"/>
          <p:cNvSpPr/>
          <p:nvPr/>
        </p:nvSpPr>
        <p:spPr>
          <a:xfrm>
            <a:off x="6121108" y="3786482"/>
            <a:ext cx="3109800" cy="1146000"/>
          </a:xfrm>
          <a:prstGeom prst="wedgeEllipseCallout">
            <a:avLst>
              <a:gd fmla="val -49286" name="adj1"/>
              <a:gd fmla="val -6051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925" lIns="19925" spcFirstLastPara="1" rIns="19925" wrap="square" tIns="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Je travaille avec le collectif Y qui pourrait être intéressé par recruter avec le CSM et se former au CSM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10"/>
          <p:cNvSpPr txBox="1"/>
          <p:nvPr>
            <p:ph type="title"/>
          </p:nvPr>
        </p:nvSpPr>
        <p:spPr>
          <a:xfrm>
            <a:off x="387900" y="2083375"/>
            <a:ext cx="5643900" cy="1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Bravo à tous !</a:t>
            </a:r>
            <a:endParaRPr b="1" sz="48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>
            <p:ph type="title"/>
          </p:nvPr>
        </p:nvSpPr>
        <p:spPr>
          <a:xfrm>
            <a:off x="1097925" y="831150"/>
            <a:ext cx="7748700" cy="31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Matériel (par groupe)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○"/>
            </a:pPr>
            <a:r>
              <a:rPr b="1"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ickets de 3 couleurs, feutres,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1 espace d’affichage (équivalent d’un A2)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1 feuille de questions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48"/>
          <p:cNvSpPr/>
          <p:nvPr/>
        </p:nvSpPr>
        <p:spPr>
          <a:xfrm>
            <a:off x="534450" y="3522764"/>
            <a:ext cx="1143300" cy="11724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SITUATION</a:t>
            </a:r>
            <a:endParaRPr sz="1200"/>
          </a:p>
        </p:txBody>
      </p:sp>
      <p:sp>
        <p:nvSpPr>
          <p:cNvPr id="244" name="Google Shape;244;p48"/>
          <p:cNvSpPr/>
          <p:nvPr/>
        </p:nvSpPr>
        <p:spPr>
          <a:xfrm>
            <a:off x="1766925" y="3522775"/>
            <a:ext cx="1257900" cy="11724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CHALLENGE</a:t>
            </a:r>
            <a:endParaRPr sz="1200"/>
          </a:p>
        </p:txBody>
      </p:sp>
      <p:sp>
        <p:nvSpPr>
          <p:cNvPr id="245" name="Google Shape;245;p48"/>
          <p:cNvSpPr/>
          <p:nvPr/>
        </p:nvSpPr>
        <p:spPr>
          <a:xfrm>
            <a:off x="3114010" y="3521863"/>
            <a:ext cx="1143300" cy="1174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SKILL</a:t>
            </a:r>
            <a:endParaRPr sz="1200"/>
          </a:p>
        </p:txBody>
      </p:sp>
      <p:pic>
        <p:nvPicPr>
          <p:cNvPr id="246" name="Google Shape;2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25" y="3708950"/>
            <a:ext cx="2536024" cy="9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3247">
            <a:off x="7173100" y="3763388"/>
            <a:ext cx="1559725" cy="8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Skill Mapping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 de l’animateur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#OpenSeriousGame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</a:t>
            </a:r>
            <a:endParaRPr/>
          </a:p>
        </p:txBody>
      </p:sp>
      <p:sp>
        <p:nvSpPr>
          <p:cNvPr id="1189" name="Google Shape;1189;p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Contexte d’utilisation des 2 versions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Objectifs du CSM et de la formation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Public idéal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Pitch du CSM et de la formation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Déroulement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Matériel de jeu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Conseils d’animation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Questions pour le débriefing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Crédits et Droits</a:t>
            </a:r>
            <a:endParaRPr sz="1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1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Préparation</a:t>
            </a:r>
            <a:endParaRPr sz="9600"/>
          </a:p>
        </p:txBody>
      </p:sp>
      <p:sp>
        <p:nvSpPr>
          <p:cNvPr id="1195" name="Google Shape;1195;p1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Version pédagogique (Apprendre le CSM)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utiliser pour découvrir la méthodologie “ChallengeSkill Mapping” et/ou s’entraîner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Avec une mission fictive (dans le matériel de jeu)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Avec un candidat fictif (dans le matériel de jeu)</a:t>
            </a:r>
            <a:endParaRPr/>
          </a:p>
        </p:txBody>
      </p:sp>
      <p:sp>
        <p:nvSpPr>
          <p:cNvPr id="1201" name="Google Shape;1201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Contexte d’utilisation</a:t>
            </a:r>
            <a:endParaRPr/>
          </a:p>
        </p:txBody>
      </p:sp>
      <p:sp>
        <p:nvSpPr>
          <p:cNvPr id="1202" name="Google Shape;1202;p114"/>
          <p:cNvSpPr txBox="1"/>
          <p:nvPr>
            <p:ph idx="1" type="body"/>
          </p:nvPr>
        </p:nvSpPr>
        <p:spPr>
          <a:xfrm>
            <a:off x="4655100" y="12572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Pré-requis d’utilisation de cet #OpenSeriousGame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Les participants invités doivent avoir des métiers ou des domaines similaires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(Ils vont se recruter les uns les autres sur leurs postes actuels)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5"/>
          <p:cNvSpPr txBox="1"/>
          <p:nvPr>
            <p:ph idx="1" type="body"/>
          </p:nvPr>
        </p:nvSpPr>
        <p:spPr>
          <a:xfrm>
            <a:off x="573825" y="1152475"/>
            <a:ext cx="373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Version pédagogique (apprendre le CSM)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Apprendre à organiser l’information pour évaluer la correspondance “compétence/mission”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Apprendre un premier lot de questions dans un entretien de recrutement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08" name="Google Shape;1208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Objectifs pédagogiques et opérationnels</a:t>
            </a:r>
            <a:endParaRPr/>
          </a:p>
        </p:txBody>
      </p:sp>
      <p:pic>
        <p:nvPicPr>
          <p:cNvPr id="1209" name="Google Shape;120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63548">
            <a:off x="427777" y="1096400"/>
            <a:ext cx="375275" cy="2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16"/>
          <p:cNvSpPr txBox="1"/>
          <p:nvPr>
            <p:ph idx="1" type="body"/>
          </p:nvPr>
        </p:nvSpPr>
        <p:spPr>
          <a:xfrm>
            <a:off x="3118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Public formé au Challenge Skill Mapping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Recruteurs pour une mission donnée ou plusieurs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Managers pour la mobilité interne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Candidats qui s’apprêtent à passer beaucoup d’entretiens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Contexte :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Plutôt grande entreprise, où les échelles “1 équipe, les équipes autour, le département, l’entreprise” méritent d’être déclinées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idéal</a:t>
            </a:r>
            <a:endParaRPr/>
          </a:p>
        </p:txBody>
      </p:sp>
      <p:pic>
        <p:nvPicPr>
          <p:cNvPr id="1216" name="Google Shape;1216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63548">
            <a:off x="187827" y="1096400"/>
            <a:ext cx="375275" cy="28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16"/>
          <p:cNvSpPr txBox="1"/>
          <p:nvPr>
            <p:ph idx="1" type="body"/>
          </p:nvPr>
        </p:nvSpPr>
        <p:spPr>
          <a:xfrm>
            <a:off x="4985150" y="1461900"/>
            <a:ext cx="39999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Pour l’événement #OpenSeriousGame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Pour une facilité d’organisation,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nous recommandons de choisir un public d’une même classe de métier ou pouvant se recruter les uns les autres.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Exemple 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Apprendre le CSM, édition Product Owners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du CSM </a:t>
            </a:r>
            <a:endParaRPr/>
          </a:p>
        </p:txBody>
      </p:sp>
      <p:sp>
        <p:nvSpPr>
          <p:cNvPr id="1223" name="Google Shape;1223;p117"/>
          <p:cNvSpPr txBox="1"/>
          <p:nvPr>
            <p:ph idx="1" type="body"/>
          </p:nvPr>
        </p:nvSpPr>
        <p:spPr>
          <a:xfrm>
            <a:off x="5144100" y="1152475"/>
            <a:ext cx="3999900" cy="38970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Version candidat 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Vous ne savez pas à quel point ce(s) poste(s) sont faits pour vous ?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Au delà des mêmes présentations plates de la mission et de vous même, vous aimeriez savoir si vous correspondez bien aux challenges à venir ?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Avec l’atelier Challenge Skill Mapping, apprenez à vous renseigner efficacement pendant l’entretien et à </a:t>
            </a:r>
            <a:r>
              <a:rPr b="1" lang="en" sz="1200">
                <a:solidFill>
                  <a:srgbClr val="000000"/>
                </a:solidFill>
              </a:rPr>
              <a:t>mettre avant la bonne compétence face au bon challenge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24" name="Google Shape;1224;p117"/>
          <p:cNvSpPr txBox="1"/>
          <p:nvPr>
            <p:ph idx="2" type="body"/>
          </p:nvPr>
        </p:nvSpPr>
        <p:spPr>
          <a:xfrm>
            <a:off x="0" y="1152475"/>
            <a:ext cx="3999900" cy="38970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Version Recruteur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Vous venez de voir 10 candidats pour un poste, et vous n’arrivez plus à vous décider ?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Vous ne souvenez plus, ou mal, de qui avait quelles compétences pour vos différents challenges ?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Avec l’atelier Challenge Skill Mapping, établissez une carte visuelle pour chaque candidat, vous aidant à prendre une décision, à partir de </a:t>
            </a:r>
            <a:r>
              <a:rPr b="1" lang="en" sz="1200">
                <a:solidFill>
                  <a:srgbClr val="000000"/>
                </a:solidFill>
              </a:rPr>
              <a:t>bases comparables claires</a:t>
            </a:r>
            <a:r>
              <a:rPr lang="en" sz="1200">
                <a:solidFill>
                  <a:srgbClr val="000000"/>
                </a:solidFill>
              </a:rPr>
              <a:t> et pas de vagues souvenirs.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25" name="Google Shape;1225;p117"/>
          <p:cNvPicPr preferRelativeResize="0"/>
          <p:nvPr/>
        </p:nvPicPr>
        <p:blipFill rotWithShape="1">
          <a:blip r:embed="rId3">
            <a:alphaModFix/>
          </a:blip>
          <a:srcRect b="0" l="0" r="48828" t="0"/>
          <a:stretch/>
        </p:blipFill>
        <p:spPr>
          <a:xfrm>
            <a:off x="3999901" y="1152475"/>
            <a:ext cx="389521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17"/>
          <p:cNvPicPr preferRelativeResize="0"/>
          <p:nvPr/>
        </p:nvPicPr>
        <p:blipFill rotWithShape="1">
          <a:blip r:embed="rId4">
            <a:alphaModFix/>
          </a:blip>
          <a:srcRect b="0" l="54079" r="0" t="0"/>
          <a:stretch/>
        </p:blipFill>
        <p:spPr>
          <a:xfrm>
            <a:off x="4794547" y="1152475"/>
            <a:ext cx="349554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de la formation CSM</a:t>
            </a:r>
            <a:endParaRPr/>
          </a:p>
        </p:txBody>
      </p:sp>
      <p:sp>
        <p:nvSpPr>
          <p:cNvPr id="1232" name="Google Shape;1232;p1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CSM (Challenge Skill Mapping) est une méthode de recrutement visuelle qui permet d’associer les challenges d’un poste  à l’expérience et la motivation d’un candidat.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Cette formation gamifiée au CSM vous permet de pratiquer cette méthode autour de mises en scène et de vous approprier le format. </a:t>
            </a:r>
            <a:endParaRPr/>
          </a:p>
        </p:txBody>
      </p:sp>
      <p:pic>
        <p:nvPicPr>
          <p:cNvPr id="1233" name="Google Shape;123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63548">
            <a:off x="219127" y="428675"/>
            <a:ext cx="375275" cy="2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Matériel de jeu</a:t>
            </a:r>
            <a:endParaRPr/>
          </a:p>
        </p:txBody>
      </p:sp>
      <p:sp>
        <p:nvSpPr>
          <p:cNvPr id="1239" name="Google Shape;1239;p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Skill Mapping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Posts-it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Feutres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Formation au Challenge Skill Mapping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Scénario: Postes fictifs, CV fictifs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Fiche d’aide questions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120"/>
          <p:cNvPicPr preferRelativeResize="0"/>
          <p:nvPr/>
        </p:nvPicPr>
        <p:blipFill rotWithShape="1">
          <a:blip r:embed="rId3">
            <a:alphaModFix/>
          </a:blip>
          <a:srcRect b="16025" l="33546" r="2445" t="38202"/>
          <a:stretch/>
        </p:blipFill>
        <p:spPr>
          <a:xfrm>
            <a:off x="5680650" y="3082738"/>
            <a:ext cx="3269402" cy="18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20"/>
          <p:cNvPicPr preferRelativeResize="0"/>
          <p:nvPr/>
        </p:nvPicPr>
        <p:blipFill rotWithShape="1">
          <a:blip r:embed="rId4">
            <a:alphaModFix/>
          </a:blip>
          <a:srcRect b="28338" l="6415" r="196" t="41278"/>
          <a:stretch/>
        </p:blipFill>
        <p:spPr>
          <a:xfrm>
            <a:off x="2340075" y="874674"/>
            <a:ext cx="6591002" cy="16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20"/>
          <p:cNvSpPr/>
          <p:nvPr/>
        </p:nvSpPr>
        <p:spPr>
          <a:xfrm>
            <a:off x="2340075" y="729275"/>
            <a:ext cx="6591000" cy="175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7" name="Google Shape;1247;p120"/>
          <p:cNvPicPr preferRelativeResize="0"/>
          <p:nvPr/>
        </p:nvPicPr>
        <p:blipFill rotWithShape="1">
          <a:blip r:embed="rId4">
            <a:alphaModFix/>
          </a:blip>
          <a:srcRect b="20197" l="5117" r="68556" t="22861"/>
          <a:stretch/>
        </p:blipFill>
        <p:spPr>
          <a:xfrm>
            <a:off x="143388" y="1622375"/>
            <a:ext cx="2019727" cy="327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Fiche d’aide au CSM  - A imprimer et distribuer aux groupes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Questions d’assistance par étapes</a:t>
            </a:r>
            <a:endParaRPr sz="1400"/>
          </a:p>
        </p:txBody>
      </p:sp>
      <p:sp>
        <p:nvSpPr>
          <p:cNvPr id="1249" name="Google Shape;1249;p120"/>
          <p:cNvSpPr/>
          <p:nvPr/>
        </p:nvSpPr>
        <p:spPr>
          <a:xfrm>
            <a:off x="131100" y="729275"/>
            <a:ext cx="2048400" cy="414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20"/>
          <p:cNvSpPr/>
          <p:nvPr/>
        </p:nvSpPr>
        <p:spPr>
          <a:xfrm>
            <a:off x="2340075" y="2639350"/>
            <a:ext cx="3180000" cy="223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20"/>
          <p:cNvSpPr/>
          <p:nvPr/>
        </p:nvSpPr>
        <p:spPr>
          <a:xfrm>
            <a:off x="5661750" y="2639375"/>
            <a:ext cx="3269400" cy="223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20"/>
          <p:cNvSpPr/>
          <p:nvPr/>
        </p:nvSpPr>
        <p:spPr>
          <a:xfrm>
            <a:off x="131100" y="729275"/>
            <a:ext cx="2048400" cy="893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: 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EXPLIQUER L’EXERCICE ET POSER </a:t>
            </a:r>
            <a:r>
              <a:rPr lang="en"/>
              <a:t>L'ÉCHELLE</a:t>
            </a:r>
            <a:endParaRPr/>
          </a:p>
        </p:txBody>
      </p:sp>
      <p:sp>
        <p:nvSpPr>
          <p:cNvPr id="1253" name="Google Shape;1253;p120"/>
          <p:cNvSpPr/>
          <p:nvPr/>
        </p:nvSpPr>
        <p:spPr>
          <a:xfrm>
            <a:off x="2340075" y="729275"/>
            <a:ext cx="6591000" cy="286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1 CLARIFIER ET POSITIONNER L</a:t>
            </a:r>
            <a:r>
              <a:rPr lang="en"/>
              <a:t>ES ÉLÉMENTS DE </a:t>
            </a:r>
            <a:r>
              <a:rPr lang="en"/>
              <a:t>SITUATION</a:t>
            </a:r>
            <a:endParaRPr/>
          </a:p>
        </p:txBody>
      </p:sp>
      <p:sp>
        <p:nvSpPr>
          <p:cNvPr id="1254" name="Google Shape;1254;p120"/>
          <p:cNvSpPr/>
          <p:nvPr/>
        </p:nvSpPr>
        <p:spPr>
          <a:xfrm>
            <a:off x="2340075" y="2639350"/>
            <a:ext cx="3180000" cy="4905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2 CLARIFIER LES CHALLENGES</a:t>
            </a:r>
            <a:endParaRPr/>
          </a:p>
        </p:txBody>
      </p:sp>
      <p:sp>
        <p:nvSpPr>
          <p:cNvPr id="1255" name="Google Shape;1255;p120"/>
          <p:cNvSpPr/>
          <p:nvPr/>
        </p:nvSpPr>
        <p:spPr>
          <a:xfrm>
            <a:off x="5661750" y="2639350"/>
            <a:ext cx="3269400" cy="490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ETAPE 3 POSITIONNER LES SKILLS </a:t>
            </a:r>
            <a:endParaRPr/>
          </a:p>
        </p:txBody>
      </p:sp>
      <p:sp>
        <p:nvSpPr>
          <p:cNvPr id="1256" name="Google Shape;1256;p120"/>
          <p:cNvSpPr/>
          <p:nvPr/>
        </p:nvSpPr>
        <p:spPr>
          <a:xfrm>
            <a:off x="327850" y="1649450"/>
            <a:ext cx="1507500" cy="669300"/>
          </a:xfrm>
          <a:prstGeom prst="wedgeEllipseCallout">
            <a:avLst>
              <a:gd fmla="val -57617" name="adj1"/>
              <a:gd fmla="val 22982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Je vous propose un entretien format CSM, voici le fonctionnement...</a:t>
            </a:r>
            <a:endParaRPr sz="800"/>
          </a:p>
        </p:txBody>
      </p:sp>
      <p:sp>
        <p:nvSpPr>
          <p:cNvPr id="1257" name="Google Shape;1257;p120"/>
          <p:cNvSpPr/>
          <p:nvPr/>
        </p:nvSpPr>
        <p:spPr>
          <a:xfrm>
            <a:off x="327850" y="2444050"/>
            <a:ext cx="1769700" cy="535800"/>
          </a:xfrm>
          <a:prstGeom prst="wedgeEllipseCallout">
            <a:avLst>
              <a:gd fmla="val -57877" name="adj1"/>
              <a:gd fmla="val 24949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Comment situer le poste à pourvoir ? Dans quoi s’inscrit-il ?</a:t>
            </a:r>
            <a:endParaRPr sz="800"/>
          </a:p>
        </p:txBody>
      </p:sp>
      <p:sp>
        <p:nvSpPr>
          <p:cNvPr id="1258" name="Google Shape;1258;p120"/>
          <p:cNvSpPr/>
          <p:nvPr/>
        </p:nvSpPr>
        <p:spPr>
          <a:xfrm>
            <a:off x="131100" y="3985200"/>
            <a:ext cx="1769700" cy="712800"/>
          </a:xfrm>
          <a:prstGeom prst="wedgeEllipseCallout">
            <a:avLst>
              <a:gd fmla="val -47223" name="adj1"/>
              <a:gd fmla="val 49565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Nous allons prendre des notes en les positionnant à différentes échelles</a:t>
            </a:r>
            <a:endParaRPr sz="800"/>
          </a:p>
        </p:txBody>
      </p:sp>
      <p:sp>
        <p:nvSpPr>
          <p:cNvPr id="1259" name="Google Shape;1259;p120"/>
          <p:cNvSpPr/>
          <p:nvPr/>
        </p:nvSpPr>
        <p:spPr>
          <a:xfrm>
            <a:off x="327850" y="3129850"/>
            <a:ext cx="1769700" cy="725400"/>
          </a:xfrm>
          <a:prstGeom prst="wedgeEllipseCallout">
            <a:avLst>
              <a:gd fmla="val -57877" name="adj1"/>
              <a:gd fmla="val 24949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Voici un exemple d’échelle : Poste, Equipe, Département, Entreprise… Cela vous irait-il ? </a:t>
            </a:r>
            <a:endParaRPr sz="800"/>
          </a:p>
        </p:txBody>
      </p:sp>
      <p:sp>
        <p:nvSpPr>
          <p:cNvPr id="1260" name="Google Shape;1260;p120"/>
          <p:cNvSpPr/>
          <p:nvPr/>
        </p:nvSpPr>
        <p:spPr>
          <a:xfrm>
            <a:off x="2586000" y="1088975"/>
            <a:ext cx="1507500" cy="669300"/>
          </a:xfrm>
          <a:prstGeom prst="wedgeEllipseCallout">
            <a:avLst>
              <a:gd fmla="val -42725" name="adj1"/>
              <a:gd fmla="val 133744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Quels sont les éléments importants à savoir pour cette échelle ? </a:t>
            </a:r>
            <a:endParaRPr sz="800"/>
          </a:p>
        </p:txBody>
      </p:sp>
      <p:sp>
        <p:nvSpPr>
          <p:cNvPr id="1261" name="Google Shape;1261;p120"/>
          <p:cNvSpPr/>
          <p:nvPr/>
        </p:nvSpPr>
        <p:spPr>
          <a:xfrm>
            <a:off x="3763400" y="1566350"/>
            <a:ext cx="1507500" cy="669300"/>
          </a:xfrm>
          <a:prstGeom prst="wedgeEllipseCallout">
            <a:avLst>
              <a:gd fmla="val -40604" name="adj1"/>
              <a:gd fmla="val 80782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Aujourd’hui, q</a:t>
            </a:r>
            <a:r>
              <a:rPr lang="en" sz="800"/>
              <a:t>u’est ce qui rend la situation facile / difficile ? </a:t>
            </a:r>
            <a:endParaRPr sz="800"/>
          </a:p>
        </p:txBody>
      </p:sp>
      <p:pic>
        <p:nvPicPr>
          <p:cNvPr id="1262" name="Google Shape;1262;p120"/>
          <p:cNvPicPr preferRelativeResize="0"/>
          <p:nvPr/>
        </p:nvPicPr>
        <p:blipFill rotWithShape="1">
          <a:blip r:embed="rId5">
            <a:alphaModFix/>
          </a:blip>
          <a:srcRect b="15479" l="46097" r="0" t="44889"/>
          <a:stretch/>
        </p:blipFill>
        <p:spPr>
          <a:xfrm>
            <a:off x="2340075" y="3129850"/>
            <a:ext cx="3174600" cy="175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20"/>
          <p:cNvSpPr/>
          <p:nvPr/>
        </p:nvSpPr>
        <p:spPr>
          <a:xfrm>
            <a:off x="5371800" y="1493075"/>
            <a:ext cx="1507500" cy="669300"/>
          </a:xfrm>
          <a:prstGeom prst="wedgeEllipseCallout">
            <a:avLst>
              <a:gd fmla="val -51421" name="adj1"/>
              <a:gd fmla="val 83162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Combien de personnes/équipes/produits est-ce que cela représente ? </a:t>
            </a:r>
            <a:endParaRPr sz="800"/>
          </a:p>
        </p:txBody>
      </p:sp>
      <p:sp>
        <p:nvSpPr>
          <p:cNvPr id="1264" name="Google Shape;1264;p120"/>
          <p:cNvSpPr/>
          <p:nvPr/>
        </p:nvSpPr>
        <p:spPr>
          <a:xfrm>
            <a:off x="7198950" y="1172650"/>
            <a:ext cx="1507500" cy="669300"/>
          </a:xfrm>
          <a:prstGeom prst="wedgeEllipseCallout">
            <a:avLst>
              <a:gd fmla="val -86206" name="adj1"/>
              <a:gd fmla="val 127364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Quels sont les rythmes </a:t>
            </a:r>
            <a:r>
              <a:rPr lang="en" sz="800"/>
              <a:t>? les échéances ? les lieux ? </a:t>
            </a:r>
            <a:endParaRPr sz="800"/>
          </a:p>
        </p:txBody>
      </p:sp>
      <p:sp>
        <p:nvSpPr>
          <p:cNvPr id="1265" name="Google Shape;1265;p120"/>
          <p:cNvSpPr/>
          <p:nvPr/>
        </p:nvSpPr>
        <p:spPr>
          <a:xfrm>
            <a:off x="2340075" y="3286425"/>
            <a:ext cx="1507500" cy="1343700"/>
          </a:xfrm>
          <a:prstGeom prst="wedgeEllipseCallout">
            <a:avLst>
              <a:gd fmla="val -47065" name="adj1"/>
              <a:gd fmla="val 63679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 souhaitez vous faire ou réussir ? Que souhaitez vous réaliser ?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66" name="Google Shape;1266;p120"/>
          <p:cNvSpPr/>
          <p:nvPr/>
        </p:nvSpPr>
        <p:spPr>
          <a:xfrm>
            <a:off x="3907650" y="3157900"/>
            <a:ext cx="1507500" cy="669300"/>
          </a:xfrm>
          <a:prstGeom prst="wedgeEllipseCallout">
            <a:avLst>
              <a:gd fmla="val -79493" name="adj1"/>
              <a:gd fmla="val 184536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Pour quelles échéances ?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 verbe mettre ? </a:t>
            </a:r>
            <a:endParaRPr sz="800"/>
          </a:p>
        </p:txBody>
      </p:sp>
      <p:sp>
        <p:nvSpPr>
          <p:cNvPr id="1267" name="Google Shape;1267;p120"/>
          <p:cNvSpPr/>
          <p:nvPr/>
        </p:nvSpPr>
        <p:spPr>
          <a:xfrm>
            <a:off x="3907650" y="3985200"/>
            <a:ext cx="1507500" cy="669300"/>
          </a:xfrm>
          <a:prstGeom prst="wedgeEllipseCallout">
            <a:avLst>
              <a:gd fmla="val -43357" name="adj1"/>
              <a:gd fmla="val 65288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Est-ce suffisamment difficile pour que ça soit un challenge ? </a:t>
            </a:r>
            <a:endParaRPr sz="800"/>
          </a:p>
        </p:txBody>
      </p:sp>
      <p:sp>
        <p:nvSpPr>
          <p:cNvPr id="1268" name="Google Shape;1268;p120"/>
          <p:cNvSpPr/>
          <p:nvPr/>
        </p:nvSpPr>
        <p:spPr>
          <a:xfrm>
            <a:off x="7159675" y="3129850"/>
            <a:ext cx="1552500" cy="725400"/>
          </a:xfrm>
          <a:prstGeom prst="wedgeEllipseCallout">
            <a:avLst>
              <a:gd fmla="val 64820" name="adj1"/>
              <a:gd fmla="val 32141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Quelles expériences pouvez vous mettre en face de chaque challenge ?</a:t>
            </a:r>
            <a:endParaRPr sz="800"/>
          </a:p>
        </p:txBody>
      </p:sp>
      <p:sp>
        <p:nvSpPr>
          <p:cNvPr id="1269" name="Google Shape;1269;p120"/>
          <p:cNvSpPr/>
          <p:nvPr/>
        </p:nvSpPr>
        <p:spPr>
          <a:xfrm>
            <a:off x="5697025" y="3606825"/>
            <a:ext cx="1948200" cy="725400"/>
          </a:xfrm>
          <a:prstGeom prst="wedgeEllipseCallout">
            <a:avLst>
              <a:gd fmla="val 109954" name="adj1"/>
              <a:gd fmla="val 6617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Quelles compétences ? Quels goûts à ce challenge ? Quelles motivations ?</a:t>
            </a:r>
            <a:endParaRPr sz="800"/>
          </a:p>
        </p:txBody>
      </p:sp>
      <p:sp>
        <p:nvSpPr>
          <p:cNvPr id="1270" name="Google Shape;1270;p120"/>
          <p:cNvSpPr/>
          <p:nvPr/>
        </p:nvSpPr>
        <p:spPr>
          <a:xfrm>
            <a:off x="7098050" y="4173125"/>
            <a:ext cx="1552500" cy="725400"/>
          </a:xfrm>
          <a:prstGeom prst="wedgeEllipseCallout">
            <a:avLst>
              <a:gd fmla="val 64866" name="adj1"/>
              <a:gd fmla="val -36583" name="adj2"/>
            </a:avLst>
          </a:prstGeom>
          <a:solidFill>
            <a:srgbClr val="EEEEEE">
              <a:alpha val="7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 lien pouvez vous exprimer entre ce challenge et vous ? </a:t>
            </a:r>
            <a:endParaRPr sz="800"/>
          </a:p>
        </p:txBody>
      </p:sp>
      <p:pic>
        <p:nvPicPr>
          <p:cNvPr descr="Résultat de recherche d'images pour &quot;logo benext&quot;" id="1271" name="Google Shape;1271;p120"/>
          <p:cNvPicPr preferRelativeResize="0"/>
          <p:nvPr/>
        </p:nvPicPr>
        <p:blipFill rotWithShape="1">
          <a:blip r:embed="rId6">
            <a:alphaModFix/>
          </a:blip>
          <a:srcRect b="37678" l="0" r="0" t="39372"/>
          <a:stretch/>
        </p:blipFill>
        <p:spPr>
          <a:xfrm>
            <a:off x="8480835" y="87525"/>
            <a:ext cx="610371" cy="1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Apprendre le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Skill Mapping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Scénarios</a:t>
            </a:r>
            <a:endParaRPr/>
          </a:p>
        </p:txBody>
      </p:sp>
      <p:sp>
        <p:nvSpPr>
          <p:cNvPr id="1277" name="Google Shape;1277;p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Les scénarios suivants sont mis à disposition au cas où les participants réunis ne sont pas réunis par même classe de métier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Scénario 1 SCRUM Master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Vous êtes libre d’ajouter des informations et de broder autour du scénario.</a:t>
            </a:r>
            <a:endParaRPr sz="1400"/>
          </a:p>
        </p:txBody>
      </p:sp>
      <p:sp>
        <p:nvSpPr>
          <p:cNvPr id="1283" name="Google Shape;1283;p122"/>
          <p:cNvSpPr txBox="1"/>
          <p:nvPr>
            <p:ph idx="1" type="body"/>
          </p:nvPr>
        </p:nvSpPr>
        <p:spPr>
          <a:xfrm>
            <a:off x="118950" y="1016800"/>
            <a:ext cx="8906100" cy="4043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Poste fictif 1 - Situation. Vous êtes libres d’ajouter des informations et de broder autour du scénario.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Besoin d’un Scrum Master (SM) pour une équipe chez ABC.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Une équipe SCRUM a grossi et va être séparée en 2 features teams, le nouveau SM rejoindra l’une des 2 équipe. Ces 2 équipes </a:t>
            </a:r>
            <a:r>
              <a:rPr lang="en" sz="1200"/>
              <a:t>travaillent</a:t>
            </a:r>
            <a:r>
              <a:rPr lang="en" sz="1200"/>
              <a:t> sur le même produit et ont des dépendances avec 3 autres équipes (Ops, Data et Design).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Les équipes sont juniors vis à vis de la mise en place de l’agilité, pour l’instant la méthode est appliquée sans vraiment comprendre les enjeux et les principes sous-jacents. La vélocité de l’équipe n’est pas suivie.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Une nouvelle version du produit est attendue à la rentrée, ayant pour but de conquérir de nouveaux marchés à l’étranger, majoritairement en Europe. Cet objectif s’inscrit dans la volonté de l’entreprise de s’étendre et de devenir un acteur majeur du secteur dans les 2 ans à venir.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Cette version est très attendue par les sponsors/stakeholders du projet, les enjeux sont forts et les attentes élevées.</a:t>
            </a:r>
            <a:endParaRPr sz="12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Scénario 1 SCRUM Master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Vous êtes libre d’ajouter des informations et des expériences pour chaque CV.</a:t>
            </a:r>
            <a:endParaRPr sz="1400"/>
          </a:p>
        </p:txBody>
      </p:sp>
      <p:sp>
        <p:nvSpPr>
          <p:cNvPr id="1289" name="Google Shape;1289;p123"/>
          <p:cNvSpPr txBox="1"/>
          <p:nvPr>
            <p:ph idx="1" type="body"/>
          </p:nvPr>
        </p:nvSpPr>
        <p:spPr>
          <a:xfrm>
            <a:off x="118950" y="1016800"/>
            <a:ext cx="4166100" cy="4043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CV fictif 1 - Antoine - Scrum Master - 2 ans XP</a:t>
            </a:r>
            <a:endParaRPr b="1"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accompagné 2 équipes SCRUM lors de son expérience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participé à une communauté de pratique de SM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challengé et accompagné les PO sur la priorisation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mis en place le management visuel des équipes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participé à la mise en place de pratiques d’agilité à l’échelle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animé et facilité les cérémonies SCRUM chez XYZ.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290" name="Google Shape;1290;p123"/>
          <p:cNvSpPr txBox="1"/>
          <p:nvPr>
            <p:ph idx="1" type="body"/>
          </p:nvPr>
        </p:nvSpPr>
        <p:spPr>
          <a:xfrm>
            <a:off x="4527150" y="1016800"/>
            <a:ext cx="4481400" cy="4043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CV fictif 2 - Christelle - Scrum Master - 3 ans XP</a:t>
            </a:r>
            <a:endParaRPr b="1"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accompagné 1 équipe sur la mise en place de SCRUM chez TTI.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animé et facilité les rituels SCRUM chez TTI.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enseigné aux directeurs de TTI la philosophie et les bases de l’agilité. Notamment via des ateliers.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mis en place des communautés de pratiques au sein de TTI.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 accompagné 1 équipe sur la mise en place de Kanban chez DRG.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A mis en place le management visuel de l’équipe chez DRG.</a:t>
            </a:r>
            <a:endParaRPr sz="10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2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sp>
        <p:nvSpPr>
          <p:cNvPr id="1296" name="Google Shape;1296;p1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Conseils pour l’animation (Apprendre le CSM)</a:t>
            </a:r>
            <a:endParaRPr/>
          </a:p>
        </p:txBody>
      </p:sp>
      <p:sp>
        <p:nvSpPr>
          <p:cNvPr id="1302" name="Google Shape;1302;p125"/>
          <p:cNvSpPr txBox="1"/>
          <p:nvPr>
            <p:ph idx="1" type="body"/>
          </p:nvPr>
        </p:nvSpPr>
        <p:spPr>
          <a:xfrm>
            <a:off x="311700" y="1881200"/>
            <a:ext cx="8712000" cy="26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Invitez les participants à improviser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Gérez le timing très serré pour pouvoir faire des roulements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Veillez à ce que les tickets soient bien collés et qu’il n’y ait pas bascule dans un entretien purement oral à la première question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de débriefing post-jeu (Apprendre le CSM)</a:t>
            </a:r>
            <a:endParaRPr/>
          </a:p>
        </p:txBody>
      </p:sp>
      <p:sp>
        <p:nvSpPr>
          <p:cNvPr id="1308" name="Google Shape;1308;p126"/>
          <p:cNvSpPr txBox="1"/>
          <p:nvPr>
            <p:ph idx="1" type="body"/>
          </p:nvPr>
        </p:nvSpPr>
        <p:spPr>
          <a:xfrm>
            <a:off x="311700" y="1638000"/>
            <a:ext cx="8520600" cy="29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CSM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Feedback général : </a:t>
            </a:r>
            <a:r>
              <a:rPr lang="en" sz="1200"/>
              <a:t>Quels sont vos ressentis sur l’expérience du CSM ? Qu’en pensez-vous ?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Apprentissage : </a:t>
            </a:r>
            <a:r>
              <a:rPr lang="en" sz="1200"/>
              <a:t>Qu’avez vous appris ?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Propagation : </a:t>
            </a:r>
            <a:r>
              <a:rPr lang="en" sz="1200"/>
              <a:t>Qui pourrait profiter dans votre entourage du CSM ?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Cadrage : </a:t>
            </a:r>
            <a:r>
              <a:rPr lang="en" sz="1200"/>
              <a:t>Quelles sont limites du CSM ? Quels postes et CV se prêtent le mieux au CSM 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Extension/complétion : </a:t>
            </a:r>
            <a:r>
              <a:rPr lang="en" sz="1200"/>
              <a:t>Avec quoi complèteriez vous un entretien CSM ? Une formation au CSM ?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Formation au CSM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Feedback général : </a:t>
            </a:r>
            <a:r>
              <a:rPr lang="en" sz="1200"/>
              <a:t>Quels sont vos ressentis sur l’expérience “Apprendre le CSM” ? Qu’en pensez-vous ?</a:t>
            </a:r>
            <a:endParaRPr b="1" sz="12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#OpenSeriousGame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Crédits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Crédits et Droits de l’#OpenSeriousGame</a:t>
            </a:r>
            <a:endParaRPr sz="1400"/>
          </a:p>
        </p:txBody>
      </p:sp>
      <p:sp>
        <p:nvSpPr>
          <p:cNvPr id="1319" name="Google Shape;1319;p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Création du jeu : </a:t>
            </a:r>
            <a:r>
              <a:rPr lang="en" u="sng">
                <a:solidFill>
                  <a:schemeClr val="hlink"/>
                </a:solidFill>
                <a:hlinkClick r:id="rId3"/>
              </a:rPr>
              <a:t>Alexandre QUACH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Julien FIAFFÉ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Maxime LECOQ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Partager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— copier, distribuer et communiquer le matériel par tous moyens et sous tous formats</a:t>
            </a: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Adapter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— remixer, transformer et créer à partir du matériel pour toute utilisation, y compris commerciale.</a:t>
            </a: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Attribution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— Vous devez </a:t>
            </a:r>
            <a:r>
              <a:rPr lang="en" sz="1400" u="sng">
                <a:solidFill>
                  <a:srgbClr val="049CC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créditer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l'Œuvre, intégrer un lien vers la licence et </a:t>
            </a:r>
            <a:r>
              <a:rPr lang="en" sz="1400" u="sng">
                <a:solidFill>
                  <a:srgbClr val="049CCF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indiquer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si des modifications ont été effectuées à l'Oeuvre. Vous devez indiquer ces informations par tous les moyens raisonnables, sans toutefois suggérer que l'Offrant vous soutient ou soutient la façon dont vous avez utilisé son Oeuvre.</a:t>
            </a: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15494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Pas de restrictions complémentaires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— Vous n'êtes pas autorisé à appliquer des conditions légales ou des </a:t>
            </a:r>
            <a:r>
              <a:rPr lang="en" sz="1400" u="sng">
                <a:solidFill>
                  <a:srgbClr val="049CCF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mesures techniques</a:t>
            </a:r>
            <a:r>
              <a:rPr lang="en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qui restreindraient légalement autrui à utiliser l'Oeuvre dans les conditions décrites par la licence.</a:t>
            </a: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0" name="Google Shape;1320;p1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3975" y="332897"/>
            <a:ext cx="1439375" cy="5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savoir plus sur le CSM</a:t>
            </a:r>
            <a:endParaRPr/>
          </a:p>
        </p:txBody>
      </p:sp>
      <p:sp>
        <p:nvSpPr>
          <p:cNvPr id="1326" name="Google Shape;1326;p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https://www.slideshare.net/AnneMarieKlioua/animez-vos-entretiens-avec-le-challenge-skill-mapping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type="title"/>
          </p:nvPr>
        </p:nvSpPr>
        <p:spPr>
          <a:xfrm>
            <a:off x="2071675" y="129275"/>
            <a:ext cx="38148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Vous allez jouer à simuler l’entretien à deux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8" name="Google Shape;2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225" y="2571800"/>
            <a:ext cx="1539550" cy="17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171" y="2571788"/>
            <a:ext cx="1498550" cy="19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9474" y="2163750"/>
            <a:ext cx="597727" cy="5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0"/>
          <p:cNvSpPr txBox="1"/>
          <p:nvPr>
            <p:ph type="title"/>
          </p:nvPr>
        </p:nvSpPr>
        <p:spPr>
          <a:xfrm>
            <a:off x="7167500" y="2571800"/>
            <a:ext cx="1886700" cy="15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Les autres joueur(-se)s aident à la prise de note et observent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50"/>
          <p:cNvSpPr txBox="1"/>
          <p:nvPr/>
        </p:nvSpPr>
        <p:spPr>
          <a:xfrm>
            <a:off x="2434200" y="4333250"/>
            <a:ext cx="14196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CANDIDAT(E) </a:t>
            </a:r>
            <a:endParaRPr sz="1100"/>
          </a:p>
        </p:txBody>
      </p:sp>
      <p:sp>
        <p:nvSpPr>
          <p:cNvPr id="263" name="Google Shape;263;p50"/>
          <p:cNvSpPr txBox="1"/>
          <p:nvPr/>
        </p:nvSpPr>
        <p:spPr>
          <a:xfrm>
            <a:off x="4339200" y="4485650"/>
            <a:ext cx="14196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RECRUTEUR(-SE)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